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18.10.2024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18.10.2024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18.10.2024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18.10.2024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18.10.2024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18.10.2024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18.10.2024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18.10.2024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18.10.2024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18.10.2024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18.10.2024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flip="none" rotWithShape="1">
          <a:gsLst>
            <a:gs pos="0">
              <a:schemeClr val="bg2">
                <a:tint val="80000"/>
                <a:satMod val="300000"/>
              </a:schemeClr>
            </a:gs>
            <a:gs pos="100000">
              <a:schemeClr val="bg2">
                <a:shade val="30000"/>
                <a:satMod val="20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18.10.2024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s://1metodist.ru/"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1metodist.ru/"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https://1metodist.ru/"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hyperlink" Target="https://1metodist.ru/"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https://1metodist.r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1metodist.ru/"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1metodist.ru/"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362200" y="692696"/>
            <a:ext cx="6477000" cy="3456384"/>
          </a:xfrm>
        </p:spPr>
        <p:txBody>
          <a:bodyPr/>
          <a:lstStyle/>
          <a:p>
            <a:r>
              <a:rPr lang="ru-RU" dirty="0" smtClean="0">
                <a:solidFill>
                  <a:srgbClr val="C00000"/>
                </a:solidFill>
                <a:latin typeface="Times New Roman" pitchFamily="18" charset="0"/>
                <a:cs typeface="Times New Roman" pitchFamily="18" charset="0"/>
              </a:rPr>
              <a:t>Педагогическая диагностика в ДОУ</a:t>
            </a:r>
            <a:endParaRPr lang="ru-RU" dirty="0">
              <a:solidFill>
                <a:srgbClr val="C00000"/>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1403648" y="4581128"/>
            <a:ext cx="6400800" cy="1057672"/>
          </a:xfrm>
        </p:spPr>
        <p:txBody>
          <a:bodyPr>
            <a:normAutofit/>
          </a:bodyPr>
          <a:lstStyle/>
          <a:p>
            <a:r>
              <a:rPr lang="ru-RU" sz="1800" dirty="0" smtClean="0">
                <a:solidFill>
                  <a:schemeClr val="tx1"/>
                </a:solidFill>
                <a:latin typeface="Times New Roman" pitchFamily="18" charset="0"/>
                <a:cs typeface="Times New Roman" pitchFamily="18" charset="0"/>
              </a:rPr>
              <a:t>Автор: Полянская Галина Александровна</a:t>
            </a:r>
          </a:p>
          <a:p>
            <a:r>
              <a:rPr lang="ru-RU" sz="1800" dirty="0">
                <a:solidFill>
                  <a:schemeClr val="tx1"/>
                </a:solidFill>
                <a:latin typeface="Times New Roman" pitchFamily="18" charset="0"/>
                <a:cs typeface="Times New Roman" pitchFamily="18" charset="0"/>
              </a:rPr>
              <a:t>м</a:t>
            </a:r>
            <a:r>
              <a:rPr lang="ru-RU" sz="1800" dirty="0" smtClean="0">
                <a:solidFill>
                  <a:schemeClr val="tx1"/>
                </a:solidFill>
                <a:latin typeface="Times New Roman" pitchFamily="18" charset="0"/>
                <a:cs typeface="Times New Roman" pitchFamily="18" charset="0"/>
              </a:rPr>
              <a:t>етодист СП </a:t>
            </a:r>
            <a:r>
              <a:rPr lang="ru-RU" sz="1800" dirty="0" err="1" smtClean="0">
                <a:solidFill>
                  <a:schemeClr val="tx1"/>
                </a:solidFill>
                <a:latin typeface="Times New Roman" pitchFamily="18" charset="0"/>
                <a:cs typeface="Times New Roman" pitchFamily="18" charset="0"/>
              </a:rPr>
              <a:t>д</a:t>
            </a:r>
            <a:r>
              <a:rPr lang="ru-RU" sz="1800" dirty="0" smtClean="0">
                <a:solidFill>
                  <a:schemeClr val="tx1"/>
                </a:solidFill>
                <a:latin typeface="Times New Roman" pitchFamily="18" charset="0"/>
                <a:cs typeface="Times New Roman" pitchFamily="18" charset="0"/>
              </a:rPr>
              <a:t>/с «Забава» ГБОУ СОШ с. Пестравка</a:t>
            </a:r>
            <a:endParaRPr lang="ru-RU" sz="18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88641"/>
            <a:ext cx="7772400" cy="864095"/>
          </a:xfrm>
        </p:spPr>
        <p:txBody>
          <a:bodyPr>
            <a:normAutofit/>
          </a:bodyPr>
          <a:lstStyle/>
          <a:p>
            <a:r>
              <a:rPr lang="ru-RU" sz="3600" dirty="0" smtClean="0">
                <a:solidFill>
                  <a:srgbClr val="C00000"/>
                </a:solidFill>
                <a:latin typeface="Times New Roman" pitchFamily="18" charset="0"/>
                <a:cs typeface="Times New Roman" pitchFamily="18" charset="0"/>
              </a:rPr>
              <a:t>Этапы педагогической диагностики</a:t>
            </a:r>
            <a:endParaRPr lang="ru-RU" sz="3600" dirty="0">
              <a:solidFill>
                <a:srgbClr val="C00000"/>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467544" y="1412776"/>
            <a:ext cx="8280920" cy="5040560"/>
          </a:xfrm>
        </p:spPr>
        <p:txBody>
          <a:bodyPr/>
          <a:lstStyle/>
          <a:p>
            <a:endParaRPr lang="ru-RU" dirty="0"/>
          </a:p>
        </p:txBody>
      </p:sp>
      <p:graphicFrame>
        <p:nvGraphicFramePr>
          <p:cNvPr id="5" name="Таблица 4"/>
          <p:cNvGraphicFramePr>
            <a:graphicFrameLocks noGrp="1"/>
          </p:cNvGraphicFramePr>
          <p:nvPr/>
        </p:nvGraphicFramePr>
        <p:xfrm>
          <a:off x="611560" y="1052736"/>
          <a:ext cx="8064896" cy="5545279"/>
        </p:xfrm>
        <a:graphic>
          <a:graphicData uri="http://schemas.openxmlformats.org/drawingml/2006/table">
            <a:tbl>
              <a:tblPr firstRow="1" bandRow="1">
                <a:tableStyleId>{5C22544A-7EE6-4342-B048-85BDC9FD1C3A}</a:tableStyleId>
              </a:tblPr>
              <a:tblGrid>
                <a:gridCol w="4032448"/>
                <a:gridCol w="4032448"/>
              </a:tblGrid>
              <a:tr h="345033">
                <a:tc>
                  <a:txBody>
                    <a:bodyPr/>
                    <a:lstStyle/>
                    <a:p>
                      <a:r>
                        <a:rPr lang="ru-RU" sz="1800" b="1" kern="1200" dirty="0" smtClean="0">
                          <a:solidFill>
                            <a:schemeClr val="lt1"/>
                          </a:solidFill>
                          <a:latin typeface="Times New Roman" pitchFamily="18" charset="0"/>
                          <a:ea typeface="+mn-ea"/>
                          <a:cs typeface="Times New Roman" pitchFamily="18" charset="0"/>
                        </a:rPr>
                        <a:t>Этап</a:t>
                      </a:r>
                      <a:endParaRPr lang="ru-RU" dirty="0">
                        <a:latin typeface="Times New Roman" pitchFamily="18" charset="0"/>
                        <a:cs typeface="Times New Roman" pitchFamily="18" charset="0"/>
                      </a:endParaRPr>
                    </a:p>
                  </a:txBody>
                  <a:tcPr/>
                </a:tc>
                <a:tc>
                  <a:txBody>
                    <a:bodyPr/>
                    <a:lstStyle/>
                    <a:p>
                      <a:r>
                        <a:rPr lang="ru-RU" sz="1800" b="1" kern="1200" dirty="0" smtClean="0">
                          <a:solidFill>
                            <a:schemeClr val="lt1"/>
                          </a:solidFill>
                          <a:latin typeface="Times New Roman" pitchFamily="18" charset="0"/>
                          <a:ea typeface="+mn-ea"/>
                          <a:cs typeface="Times New Roman" pitchFamily="18" charset="0"/>
                        </a:rPr>
                        <a:t>Содержание работы</a:t>
                      </a:r>
                      <a:endParaRPr lang="ru-RU" dirty="0">
                        <a:latin typeface="Times New Roman" pitchFamily="18" charset="0"/>
                        <a:cs typeface="Times New Roman" pitchFamily="18" charset="0"/>
                      </a:endParaRPr>
                    </a:p>
                  </a:txBody>
                  <a:tcPr/>
                </a:tc>
              </a:tr>
              <a:tr h="874563">
                <a:tc>
                  <a:txBody>
                    <a:bodyPr/>
                    <a:lstStyle/>
                    <a:p>
                      <a:pPr>
                        <a:lnSpc>
                          <a:spcPts val="1275"/>
                        </a:lnSpc>
                        <a:spcAft>
                          <a:spcPts val="750"/>
                        </a:spcAft>
                      </a:pPr>
                      <a:r>
                        <a:rPr lang="ru-RU" sz="1600" dirty="0">
                          <a:latin typeface="Times New Roman" pitchFamily="18" charset="0"/>
                          <a:ea typeface="Times New Roman"/>
                          <a:cs typeface="Times New Roman" pitchFamily="18" charset="0"/>
                        </a:rPr>
                        <a:t>Организационно-подготовительный</a:t>
                      </a:r>
                      <a:endParaRPr lang="ru-RU" sz="1600" dirty="0">
                        <a:latin typeface="Times New Roman" pitchFamily="18" charset="0"/>
                        <a:ea typeface="Calibri"/>
                        <a:cs typeface="Times New Roman" pitchFamily="18" charset="0"/>
                      </a:endParaRPr>
                    </a:p>
                  </a:txBody>
                  <a:tcPr marL="47625" marR="47625" marT="47625" marB="47625"/>
                </a:tc>
                <a:tc>
                  <a:txBody>
                    <a:bodyPr/>
                    <a:lstStyle/>
                    <a:p>
                      <a:pPr marL="342900" lvl="0" indent="-342900">
                        <a:lnSpc>
                          <a:spcPts val="1275"/>
                        </a:lnSpc>
                        <a:spcAft>
                          <a:spcPts val="0"/>
                        </a:spcAft>
                        <a:buSzPts val="1000"/>
                        <a:buFont typeface="Symbol"/>
                        <a:buChar char=""/>
                        <a:tabLst>
                          <a:tab pos="457200" algn="l"/>
                        </a:tabLst>
                      </a:pPr>
                      <a:endParaRPr lang="ru-RU" sz="1600" dirty="0" smtClean="0">
                        <a:latin typeface="Times New Roman" pitchFamily="18" charset="0"/>
                        <a:ea typeface="Times New Roman"/>
                        <a:cs typeface="Times New Roman" pitchFamily="18" charset="0"/>
                      </a:endParaRPr>
                    </a:p>
                    <a:p>
                      <a:pPr marL="342900" lvl="0" indent="-342900">
                        <a:lnSpc>
                          <a:spcPts val="1275"/>
                        </a:lnSpc>
                        <a:spcAft>
                          <a:spcPts val="0"/>
                        </a:spcAft>
                        <a:buSzPts val="1000"/>
                        <a:buFont typeface="Symbol"/>
                        <a:buChar char=""/>
                        <a:tabLst>
                          <a:tab pos="457200" algn="l"/>
                        </a:tabLst>
                      </a:pPr>
                      <a:r>
                        <a:rPr lang="ru-RU" sz="1600" dirty="0" smtClean="0">
                          <a:latin typeface="Times New Roman" pitchFamily="18" charset="0"/>
                          <a:ea typeface="Times New Roman"/>
                          <a:cs typeface="Times New Roman" pitchFamily="18" charset="0"/>
                        </a:rPr>
                        <a:t>Наметить </a:t>
                      </a:r>
                      <a:r>
                        <a:rPr lang="ru-RU" sz="1600" dirty="0">
                          <a:latin typeface="Times New Roman" pitchFamily="18" charset="0"/>
                          <a:ea typeface="Times New Roman"/>
                          <a:cs typeface="Times New Roman" pitchFamily="18" charset="0"/>
                        </a:rPr>
                        <a:t>план работы;</a:t>
                      </a:r>
                      <a:endParaRPr lang="ru-RU" sz="1600" dirty="0">
                        <a:latin typeface="Times New Roman" pitchFamily="18" charset="0"/>
                        <a:ea typeface="Calibri"/>
                        <a:cs typeface="Times New Roman" pitchFamily="18" charset="0"/>
                      </a:endParaRPr>
                    </a:p>
                    <a:p>
                      <a:pPr marL="342900" lvl="0" indent="-342900">
                        <a:lnSpc>
                          <a:spcPts val="1275"/>
                        </a:lnSpc>
                        <a:spcAft>
                          <a:spcPts val="0"/>
                        </a:spcAft>
                        <a:buSzPts val="1000"/>
                        <a:buFont typeface="Symbol"/>
                        <a:buChar char=""/>
                        <a:tabLst>
                          <a:tab pos="457200" algn="l"/>
                        </a:tabLst>
                      </a:pPr>
                      <a:r>
                        <a:rPr lang="ru-RU" sz="1600" dirty="0">
                          <a:latin typeface="Times New Roman" pitchFamily="18" charset="0"/>
                          <a:ea typeface="Times New Roman"/>
                          <a:cs typeface="Times New Roman" pitchFamily="18" charset="0"/>
                        </a:rPr>
                        <a:t>определить методы сбора информации;</a:t>
                      </a:r>
                      <a:endParaRPr lang="ru-RU" sz="1600" dirty="0">
                        <a:latin typeface="Times New Roman" pitchFamily="18" charset="0"/>
                        <a:ea typeface="Calibri"/>
                        <a:cs typeface="Times New Roman" pitchFamily="18" charset="0"/>
                      </a:endParaRPr>
                    </a:p>
                    <a:p>
                      <a:pPr marL="342900" lvl="0" indent="-342900">
                        <a:lnSpc>
                          <a:spcPts val="1275"/>
                        </a:lnSpc>
                        <a:spcAft>
                          <a:spcPts val="0"/>
                        </a:spcAft>
                        <a:buSzPts val="1000"/>
                        <a:buFont typeface="Symbol"/>
                        <a:buChar char=""/>
                        <a:tabLst>
                          <a:tab pos="457200" algn="l"/>
                        </a:tabLst>
                      </a:pPr>
                      <a:r>
                        <a:rPr lang="ru-RU" sz="1600" dirty="0">
                          <a:latin typeface="Times New Roman" pitchFamily="18" charset="0"/>
                          <a:ea typeface="Times New Roman"/>
                          <a:cs typeface="Times New Roman" pitchFamily="18" charset="0"/>
                        </a:rPr>
                        <a:t>определить форму фиксации </a:t>
                      </a:r>
                      <a:r>
                        <a:rPr lang="ru-RU" sz="1600" dirty="0" smtClean="0">
                          <a:latin typeface="Times New Roman" pitchFamily="18" charset="0"/>
                          <a:ea typeface="Times New Roman"/>
                          <a:cs typeface="Times New Roman" pitchFamily="18" charset="0"/>
                        </a:rPr>
                        <a:t>данных</a:t>
                      </a:r>
                    </a:p>
                  </a:txBody>
                  <a:tcPr marL="47625" marR="47625" marT="47625" marB="47625"/>
                </a:tc>
              </a:tr>
              <a:tr h="1221992">
                <a:tc>
                  <a:txBody>
                    <a:bodyPr/>
                    <a:lstStyle/>
                    <a:p>
                      <a:pPr>
                        <a:lnSpc>
                          <a:spcPts val="1275"/>
                        </a:lnSpc>
                        <a:spcAft>
                          <a:spcPts val="750"/>
                        </a:spcAft>
                      </a:pPr>
                      <a:r>
                        <a:rPr lang="ru-RU" sz="1600">
                          <a:latin typeface="Times New Roman" pitchFamily="18" charset="0"/>
                          <a:ea typeface="Times New Roman"/>
                          <a:cs typeface="Times New Roman" pitchFamily="18" charset="0"/>
                        </a:rPr>
                        <a:t>Диагностический</a:t>
                      </a:r>
                      <a:endParaRPr lang="ru-RU" sz="1600">
                        <a:latin typeface="Times New Roman" pitchFamily="18" charset="0"/>
                        <a:ea typeface="Calibri"/>
                        <a:cs typeface="Times New Roman" pitchFamily="18" charset="0"/>
                      </a:endParaRPr>
                    </a:p>
                  </a:txBody>
                  <a:tcPr marL="47625" marR="47625" marT="47625" marB="47625"/>
                </a:tc>
                <a:tc>
                  <a:txBody>
                    <a:bodyPr/>
                    <a:lstStyle/>
                    <a:p>
                      <a:pPr>
                        <a:lnSpc>
                          <a:spcPts val="1275"/>
                        </a:lnSpc>
                        <a:spcAft>
                          <a:spcPts val="750"/>
                        </a:spcAft>
                      </a:pPr>
                      <a:endParaRPr lang="ru-RU" sz="1600" dirty="0" smtClean="0">
                        <a:latin typeface="Times New Roman" pitchFamily="18" charset="0"/>
                        <a:ea typeface="Times New Roman"/>
                        <a:cs typeface="Times New Roman" pitchFamily="18" charset="0"/>
                      </a:endParaRPr>
                    </a:p>
                    <a:p>
                      <a:pPr>
                        <a:lnSpc>
                          <a:spcPts val="1275"/>
                        </a:lnSpc>
                        <a:spcAft>
                          <a:spcPts val="750"/>
                        </a:spcAft>
                      </a:pPr>
                      <a:r>
                        <a:rPr lang="ru-RU" sz="1600" dirty="0" smtClean="0">
                          <a:latin typeface="Times New Roman" pitchFamily="18" charset="0"/>
                          <a:ea typeface="Times New Roman"/>
                          <a:cs typeface="Times New Roman" pitchFamily="18" charset="0"/>
                        </a:rPr>
                        <a:t>Собрать </a:t>
                      </a:r>
                      <a:r>
                        <a:rPr lang="ru-RU" sz="1600" dirty="0">
                          <a:latin typeface="Times New Roman" pitchFamily="18" charset="0"/>
                          <a:ea typeface="Times New Roman"/>
                          <a:cs typeface="Times New Roman" pitchFamily="18" charset="0"/>
                        </a:rPr>
                        <a:t>информацию разными методами: наблюдение, свободные беседы с детьми, анализ продуктов детской деятельности, специальных диагностических </a:t>
                      </a:r>
                      <a:r>
                        <a:rPr lang="ru-RU" sz="1600" dirty="0" smtClean="0">
                          <a:latin typeface="Times New Roman" pitchFamily="18" charset="0"/>
                          <a:ea typeface="Times New Roman"/>
                          <a:cs typeface="Times New Roman" pitchFamily="18" charset="0"/>
                        </a:rPr>
                        <a:t>ситуаций</a:t>
                      </a:r>
                    </a:p>
                  </a:txBody>
                  <a:tcPr marL="47625" marR="47625" marT="47625" marB="47625"/>
                </a:tc>
              </a:tr>
              <a:tr h="1341795">
                <a:tc>
                  <a:txBody>
                    <a:bodyPr/>
                    <a:lstStyle/>
                    <a:p>
                      <a:pPr>
                        <a:lnSpc>
                          <a:spcPts val="1275"/>
                        </a:lnSpc>
                        <a:spcAft>
                          <a:spcPts val="750"/>
                        </a:spcAft>
                      </a:pPr>
                      <a:r>
                        <a:rPr lang="ru-RU" sz="1600">
                          <a:latin typeface="Times New Roman" pitchFamily="18" charset="0"/>
                          <a:ea typeface="Times New Roman"/>
                          <a:cs typeface="Times New Roman" pitchFamily="18" charset="0"/>
                        </a:rPr>
                        <a:t>Аналитический</a:t>
                      </a:r>
                      <a:endParaRPr lang="ru-RU" sz="1600">
                        <a:latin typeface="Times New Roman" pitchFamily="18" charset="0"/>
                        <a:ea typeface="Calibri"/>
                        <a:cs typeface="Times New Roman" pitchFamily="18" charset="0"/>
                      </a:endParaRPr>
                    </a:p>
                  </a:txBody>
                  <a:tcPr marL="47625" marR="47625" marT="47625" marB="47625"/>
                </a:tc>
                <a:tc>
                  <a:txBody>
                    <a:bodyPr/>
                    <a:lstStyle/>
                    <a:p>
                      <a:pPr marL="342900" lvl="0" indent="-342900">
                        <a:lnSpc>
                          <a:spcPts val="1275"/>
                        </a:lnSpc>
                        <a:spcAft>
                          <a:spcPts val="0"/>
                        </a:spcAft>
                        <a:buSzPts val="1000"/>
                        <a:buFont typeface="Symbol"/>
                        <a:buChar char=""/>
                        <a:tabLst>
                          <a:tab pos="457200" algn="l"/>
                        </a:tabLst>
                      </a:pPr>
                      <a:endParaRPr lang="ru-RU" sz="1600" dirty="0" smtClean="0">
                        <a:latin typeface="Times New Roman" pitchFamily="18" charset="0"/>
                        <a:ea typeface="Times New Roman"/>
                        <a:cs typeface="Times New Roman" pitchFamily="18" charset="0"/>
                      </a:endParaRPr>
                    </a:p>
                    <a:p>
                      <a:pPr marL="342900" lvl="0" indent="-342900">
                        <a:lnSpc>
                          <a:spcPts val="1275"/>
                        </a:lnSpc>
                        <a:spcAft>
                          <a:spcPts val="0"/>
                        </a:spcAft>
                        <a:buSzPts val="1000"/>
                        <a:buFont typeface="Symbol"/>
                        <a:buChar char=""/>
                        <a:tabLst>
                          <a:tab pos="457200" algn="l"/>
                        </a:tabLst>
                      </a:pPr>
                      <a:r>
                        <a:rPr lang="ru-RU" sz="1600" dirty="0" smtClean="0">
                          <a:latin typeface="Times New Roman" pitchFamily="18" charset="0"/>
                          <a:ea typeface="Times New Roman"/>
                          <a:cs typeface="Times New Roman" pitchFamily="18" charset="0"/>
                        </a:rPr>
                        <a:t>Проанализировать </a:t>
                      </a:r>
                      <a:r>
                        <a:rPr lang="ru-RU" sz="1600" dirty="0">
                          <a:latin typeface="Times New Roman" pitchFamily="18" charset="0"/>
                          <a:ea typeface="Times New Roman"/>
                          <a:cs typeface="Times New Roman" pitchFamily="18" charset="0"/>
                        </a:rPr>
                        <a:t>полученные результаты;</a:t>
                      </a:r>
                      <a:endParaRPr lang="ru-RU" sz="1600" dirty="0">
                        <a:latin typeface="Times New Roman" pitchFamily="18" charset="0"/>
                        <a:ea typeface="Calibri"/>
                        <a:cs typeface="Times New Roman" pitchFamily="18" charset="0"/>
                      </a:endParaRPr>
                    </a:p>
                    <a:p>
                      <a:pPr marL="342900" lvl="0" indent="-342900">
                        <a:lnSpc>
                          <a:spcPts val="1275"/>
                        </a:lnSpc>
                        <a:spcAft>
                          <a:spcPts val="0"/>
                        </a:spcAft>
                        <a:buSzPts val="1000"/>
                        <a:buFont typeface="Symbol"/>
                        <a:buChar char=""/>
                        <a:tabLst>
                          <a:tab pos="457200" algn="l"/>
                        </a:tabLst>
                      </a:pPr>
                      <a:r>
                        <a:rPr lang="ru-RU" sz="1600" dirty="0">
                          <a:latin typeface="Times New Roman" pitchFamily="18" charset="0"/>
                          <a:ea typeface="Times New Roman"/>
                          <a:cs typeface="Times New Roman" pitchFamily="18" charset="0"/>
                        </a:rPr>
                        <a:t>сопоставить результаты;</a:t>
                      </a:r>
                      <a:endParaRPr lang="ru-RU" sz="1600" dirty="0">
                        <a:latin typeface="Times New Roman" pitchFamily="18" charset="0"/>
                        <a:ea typeface="Calibri"/>
                        <a:cs typeface="Times New Roman" pitchFamily="18" charset="0"/>
                      </a:endParaRPr>
                    </a:p>
                    <a:p>
                      <a:pPr marL="342900" lvl="0" indent="-342900">
                        <a:lnSpc>
                          <a:spcPts val="1275"/>
                        </a:lnSpc>
                        <a:spcAft>
                          <a:spcPts val="0"/>
                        </a:spcAft>
                        <a:buSzPts val="1000"/>
                        <a:buFont typeface="Symbol"/>
                        <a:buChar char=""/>
                        <a:tabLst>
                          <a:tab pos="457200" algn="l"/>
                        </a:tabLst>
                      </a:pPr>
                      <a:r>
                        <a:rPr lang="ru-RU" sz="1600" dirty="0">
                          <a:latin typeface="Times New Roman" pitchFamily="18" charset="0"/>
                          <a:ea typeface="Times New Roman"/>
                          <a:cs typeface="Times New Roman" pitchFamily="18" charset="0"/>
                        </a:rPr>
                        <a:t>установить причины отклонения, определить цель и задачи индивидуальной работы с </a:t>
                      </a:r>
                      <a:r>
                        <a:rPr lang="ru-RU" sz="1600" dirty="0" smtClean="0">
                          <a:latin typeface="Times New Roman" pitchFamily="18" charset="0"/>
                          <a:ea typeface="Times New Roman"/>
                          <a:cs typeface="Times New Roman" pitchFamily="18" charset="0"/>
                        </a:rPr>
                        <a:t>ребенком</a:t>
                      </a:r>
                    </a:p>
                  </a:txBody>
                  <a:tcPr marL="47625" marR="47625" marT="47625" marB="47625"/>
                </a:tc>
              </a:tr>
              <a:tr h="970406">
                <a:tc>
                  <a:txBody>
                    <a:bodyPr/>
                    <a:lstStyle/>
                    <a:p>
                      <a:pPr>
                        <a:lnSpc>
                          <a:spcPts val="1275"/>
                        </a:lnSpc>
                        <a:spcAft>
                          <a:spcPts val="750"/>
                        </a:spcAft>
                      </a:pPr>
                      <a:r>
                        <a:rPr lang="ru-RU" sz="1600" dirty="0">
                          <a:latin typeface="Times New Roman" pitchFamily="18" charset="0"/>
                          <a:ea typeface="Times New Roman"/>
                          <a:cs typeface="Times New Roman" pitchFamily="18" charset="0"/>
                        </a:rPr>
                        <a:t>Коррекционный</a:t>
                      </a:r>
                      <a:endParaRPr lang="ru-RU" sz="1600" dirty="0">
                        <a:latin typeface="Times New Roman" pitchFamily="18" charset="0"/>
                        <a:ea typeface="Calibri"/>
                        <a:cs typeface="Times New Roman" pitchFamily="18" charset="0"/>
                      </a:endParaRPr>
                    </a:p>
                  </a:txBody>
                  <a:tcPr marL="47625" marR="47625" marT="47625" marB="47625"/>
                </a:tc>
                <a:tc>
                  <a:txBody>
                    <a:bodyPr/>
                    <a:lstStyle/>
                    <a:p>
                      <a:pPr>
                        <a:lnSpc>
                          <a:spcPts val="1275"/>
                        </a:lnSpc>
                        <a:spcAft>
                          <a:spcPts val="750"/>
                        </a:spcAft>
                      </a:pPr>
                      <a:endParaRPr lang="ru-RU" sz="1600" dirty="0" smtClean="0">
                        <a:latin typeface="Times New Roman" pitchFamily="18" charset="0"/>
                        <a:ea typeface="Times New Roman"/>
                        <a:cs typeface="Times New Roman" pitchFamily="18" charset="0"/>
                      </a:endParaRPr>
                    </a:p>
                    <a:p>
                      <a:pPr>
                        <a:lnSpc>
                          <a:spcPts val="1275"/>
                        </a:lnSpc>
                        <a:spcAft>
                          <a:spcPts val="750"/>
                        </a:spcAft>
                      </a:pPr>
                      <a:r>
                        <a:rPr lang="ru-RU" sz="1600" dirty="0" smtClean="0">
                          <a:latin typeface="Times New Roman" pitchFamily="18" charset="0"/>
                          <a:ea typeface="Times New Roman"/>
                          <a:cs typeface="Times New Roman" pitchFamily="18" charset="0"/>
                        </a:rPr>
                        <a:t>Скорректировать </a:t>
                      </a:r>
                      <a:r>
                        <a:rPr lang="ru-RU" sz="1600" dirty="0">
                          <a:latin typeface="Times New Roman" pitchFamily="18" charset="0"/>
                          <a:ea typeface="Times New Roman"/>
                          <a:cs typeface="Times New Roman" pitchFamily="18" charset="0"/>
                        </a:rPr>
                        <a:t>педагогическую работу с дошкольником в освоении ОП ДО, проследить динамику развития каждого ребенка</a:t>
                      </a:r>
                      <a:endParaRPr lang="ru-RU" sz="1600" dirty="0">
                        <a:latin typeface="Times New Roman" pitchFamily="18" charset="0"/>
                        <a:ea typeface="Calibri"/>
                        <a:cs typeface="Times New Roman" pitchFamily="18" charset="0"/>
                      </a:endParaRPr>
                    </a:p>
                  </a:txBody>
                  <a:tcPr marL="47625" marR="47625" marT="47625" marB="47625"/>
                </a:tc>
              </a:tr>
              <a:tr h="718819">
                <a:tc>
                  <a:txBody>
                    <a:bodyPr/>
                    <a:lstStyle/>
                    <a:p>
                      <a:pPr>
                        <a:lnSpc>
                          <a:spcPts val="1275"/>
                        </a:lnSpc>
                        <a:spcAft>
                          <a:spcPts val="750"/>
                        </a:spcAft>
                      </a:pPr>
                      <a:r>
                        <a:rPr lang="ru-RU" sz="1600" dirty="0">
                          <a:latin typeface="Times New Roman" pitchFamily="18" charset="0"/>
                          <a:ea typeface="Times New Roman"/>
                          <a:cs typeface="Times New Roman" pitchFamily="18" charset="0"/>
                        </a:rPr>
                        <a:t>Результативный</a:t>
                      </a:r>
                      <a:endParaRPr lang="ru-RU" sz="1600" dirty="0">
                        <a:latin typeface="Times New Roman" pitchFamily="18" charset="0"/>
                        <a:ea typeface="Calibri"/>
                        <a:cs typeface="Times New Roman" pitchFamily="18" charset="0"/>
                      </a:endParaRPr>
                    </a:p>
                  </a:txBody>
                  <a:tcPr marL="47625" marR="47625" marT="47625" marB="47625"/>
                </a:tc>
                <a:tc>
                  <a:txBody>
                    <a:bodyPr/>
                    <a:lstStyle/>
                    <a:p>
                      <a:pPr>
                        <a:lnSpc>
                          <a:spcPts val="1275"/>
                        </a:lnSpc>
                        <a:spcAft>
                          <a:spcPts val="0"/>
                        </a:spcAft>
                      </a:pPr>
                      <a:endParaRPr lang="ru-RU" sz="1600" dirty="0" smtClean="0">
                        <a:latin typeface="Times New Roman" pitchFamily="18" charset="0"/>
                        <a:ea typeface="Times New Roman"/>
                        <a:cs typeface="Times New Roman" pitchFamily="18" charset="0"/>
                      </a:endParaRPr>
                    </a:p>
                    <a:p>
                      <a:pPr>
                        <a:lnSpc>
                          <a:spcPts val="1275"/>
                        </a:lnSpc>
                        <a:spcAft>
                          <a:spcPts val="0"/>
                        </a:spcAft>
                      </a:pPr>
                      <a:r>
                        <a:rPr lang="ru-RU" sz="1600" dirty="0" smtClean="0">
                          <a:latin typeface="Times New Roman" pitchFamily="18" charset="0"/>
                          <a:ea typeface="Times New Roman"/>
                          <a:cs typeface="Times New Roman" pitchFamily="18" charset="0"/>
                        </a:rPr>
                        <a:t>Спроектировать</a:t>
                      </a:r>
                      <a:r>
                        <a:rPr lang="ru-RU" sz="1600" dirty="0">
                          <a:latin typeface="Times New Roman" pitchFamily="18" charset="0"/>
                          <a:ea typeface="Times New Roman"/>
                          <a:cs typeface="Times New Roman" pitchFamily="18" charset="0"/>
                        </a:rPr>
                        <a:t> педагогическую работу на новый учебный </a:t>
                      </a:r>
                      <a:r>
                        <a:rPr lang="ru-RU" sz="1600" dirty="0" smtClean="0">
                          <a:latin typeface="Times New Roman" pitchFamily="18" charset="0"/>
                          <a:ea typeface="Times New Roman"/>
                          <a:cs typeface="Times New Roman" pitchFamily="18" charset="0"/>
                        </a:rPr>
                        <a:t>год</a:t>
                      </a:r>
                    </a:p>
                  </a:txBody>
                  <a:tcPr marL="47625" marR="47625" marT="47625" marB="47625"/>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332657"/>
            <a:ext cx="7772400" cy="1368151"/>
          </a:xfrm>
        </p:spPr>
        <p:txBody>
          <a:bodyPr>
            <a:normAutofit/>
          </a:bodyPr>
          <a:lstStyle/>
          <a:p>
            <a:r>
              <a:rPr lang="ru-RU" sz="4000" dirty="0" smtClean="0">
                <a:solidFill>
                  <a:srgbClr val="C00000"/>
                </a:solidFill>
                <a:latin typeface="Times New Roman" pitchFamily="18" charset="0"/>
                <a:cs typeface="Times New Roman" pitchFamily="18" charset="0"/>
              </a:rPr>
              <a:t>Наблюдение</a:t>
            </a:r>
            <a:endParaRPr lang="ru-RU" sz="4000" dirty="0">
              <a:solidFill>
                <a:srgbClr val="C00000"/>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683568" y="1484784"/>
            <a:ext cx="7848872" cy="4154016"/>
          </a:xfrm>
        </p:spPr>
        <p:txBody>
          <a:bodyPr/>
          <a:lstStyle/>
          <a:p>
            <a:pPr algn="l"/>
            <a:r>
              <a:rPr lang="ru-RU" b="1" dirty="0" smtClean="0">
                <a:solidFill>
                  <a:srgbClr val="C00000"/>
                </a:solidFill>
                <a:latin typeface="Times New Roman" pitchFamily="18" charset="0"/>
                <a:cs typeface="Times New Roman" pitchFamily="18" charset="0"/>
              </a:rPr>
              <a:t>Наблюдение</a:t>
            </a:r>
            <a:r>
              <a:rPr lang="ru-RU" dirty="0" smtClean="0">
                <a:solidFill>
                  <a:srgbClr val="C00000"/>
                </a:solidFill>
                <a:latin typeface="Times New Roman" pitchFamily="18" charset="0"/>
                <a:cs typeface="Times New Roman" pitchFamily="18" charset="0"/>
              </a:rPr>
              <a:t> </a:t>
            </a:r>
            <a:r>
              <a:rPr lang="ru-RU" dirty="0" smtClean="0">
                <a:solidFill>
                  <a:schemeClr val="tx1"/>
                </a:solidFill>
                <a:latin typeface="Times New Roman" pitchFamily="18" charset="0"/>
                <a:cs typeface="Times New Roman" pitchFamily="18" charset="0"/>
              </a:rPr>
              <a:t>— основной метод педагогической диагностики и для отдельного ребенка, и для группы (</a:t>
            </a:r>
            <a:r>
              <a:rPr lang="ru-RU" dirty="0" smtClean="0">
                <a:solidFill>
                  <a:schemeClr val="tx1"/>
                </a:solidFill>
                <a:latin typeface="Times New Roman" pitchFamily="18" charset="0"/>
                <a:cs typeface="Times New Roman" pitchFamily="18" charset="0"/>
                <a:hlinkClick r:id="rId2"/>
              </a:rPr>
              <a:t>п. 16.7 ФОП ДО</a:t>
            </a:r>
            <a:r>
              <a:rPr lang="ru-RU" dirty="0" smtClean="0">
                <a:solidFill>
                  <a:schemeClr val="tx1"/>
                </a:solidFill>
                <a:latin typeface="Times New Roman" pitchFamily="18" charset="0"/>
                <a:cs typeface="Times New Roman" pitchFamily="18" charset="0"/>
              </a:rPr>
              <a:t>).</a:t>
            </a:r>
          </a:p>
          <a:p>
            <a:pPr algn="l"/>
            <a:r>
              <a:rPr lang="ru-RU" dirty="0" smtClean="0">
                <a:solidFill>
                  <a:schemeClr val="tx1"/>
                </a:solidFill>
                <a:latin typeface="Times New Roman" pitchFamily="18" charset="0"/>
                <a:cs typeface="Times New Roman" pitchFamily="18" charset="0"/>
              </a:rPr>
              <a:t> Ориентирами для наблюдения являются возрастные характеристики развития ребенка.</a:t>
            </a:r>
          </a:p>
          <a:p>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88641"/>
            <a:ext cx="7772400" cy="1080119"/>
          </a:xfrm>
        </p:spPr>
        <p:txBody>
          <a:bodyPr>
            <a:normAutofit fontScale="90000"/>
          </a:bodyPr>
          <a:lstStyle/>
          <a:p>
            <a:r>
              <a:rPr lang="ru-RU" sz="4000" dirty="0" smtClean="0">
                <a:latin typeface="Times New Roman" pitchFamily="18" charset="0"/>
                <a:cs typeface="Times New Roman" pitchFamily="18" charset="0"/>
              </a:rPr>
              <a:t/>
            </a:r>
            <a:br>
              <a:rPr lang="ru-RU" sz="4000" dirty="0" smtClean="0">
                <a:latin typeface="Times New Roman" pitchFamily="18" charset="0"/>
                <a:cs typeface="Times New Roman" pitchFamily="18" charset="0"/>
              </a:rPr>
            </a:br>
            <a:r>
              <a:rPr lang="ru-RU" sz="3600" dirty="0" smtClean="0">
                <a:solidFill>
                  <a:srgbClr val="C00000"/>
                </a:solidFill>
                <a:latin typeface="Times New Roman" pitchFamily="18" charset="0"/>
                <a:cs typeface="Times New Roman" pitchFamily="18" charset="0"/>
              </a:rPr>
              <a:t>Наблюдение — гибкий метод диагностики. </a:t>
            </a:r>
            <a:r>
              <a:rPr lang="ru-RU" sz="3600" dirty="0" smtClean="0">
                <a:latin typeface="Times New Roman" pitchFamily="18" charset="0"/>
                <a:cs typeface="Times New Roman" pitchFamily="18" charset="0"/>
              </a:rPr>
              <a:t>Оно позволяет:</a:t>
            </a:r>
            <a:r>
              <a:rPr lang="ru-RU" dirty="0" smtClean="0"/>
              <a:t/>
            </a:r>
            <a:br>
              <a:rPr lang="ru-RU" dirty="0" smtClean="0"/>
            </a:br>
            <a:endParaRPr lang="ru-RU" dirty="0"/>
          </a:p>
        </p:txBody>
      </p:sp>
      <p:sp>
        <p:nvSpPr>
          <p:cNvPr id="3" name="Подзаголовок 2"/>
          <p:cNvSpPr>
            <a:spLocks noGrp="1"/>
          </p:cNvSpPr>
          <p:nvPr>
            <p:ph type="subTitle" idx="1"/>
          </p:nvPr>
        </p:nvSpPr>
        <p:spPr>
          <a:xfrm>
            <a:off x="755576" y="1196752"/>
            <a:ext cx="7776864" cy="5040560"/>
          </a:xfrm>
        </p:spPr>
        <p:txBody>
          <a:bodyPr>
            <a:normAutofit fontScale="62500" lnSpcReduction="20000"/>
          </a:bodyPr>
          <a:lstStyle/>
          <a:p>
            <a:pPr lvl="0" algn="l"/>
            <a:r>
              <a:rPr lang="ru-RU" dirty="0" smtClean="0">
                <a:solidFill>
                  <a:schemeClr val="tx1"/>
                </a:solidFill>
                <a:latin typeface="Times New Roman" pitchFamily="18" charset="0"/>
                <a:cs typeface="Times New Roman" pitchFamily="18" charset="0"/>
              </a:rPr>
              <a:t>- изучать педагогические явления в динамике;</a:t>
            </a:r>
          </a:p>
          <a:p>
            <a:pPr lvl="0" algn="l"/>
            <a:r>
              <a:rPr lang="ru-RU" dirty="0" smtClean="0">
                <a:solidFill>
                  <a:schemeClr val="tx1"/>
                </a:solidFill>
                <a:latin typeface="Times New Roman" pitchFamily="18" charset="0"/>
                <a:cs typeface="Times New Roman" pitchFamily="18" charset="0"/>
              </a:rPr>
              <a:t>- непосредственно воспринимать поведение детей в конкретных условиях и в реальном времени;</a:t>
            </a:r>
          </a:p>
          <a:p>
            <a:pPr lvl="0" algn="l"/>
            <a:r>
              <a:rPr lang="ru-RU" dirty="0" smtClean="0">
                <a:solidFill>
                  <a:schemeClr val="tx1"/>
                </a:solidFill>
                <a:latin typeface="Times New Roman" pitchFamily="18" charset="0"/>
                <a:cs typeface="Times New Roman" pitchFamily="18" charset="0"/>
              </a:rPr>
              <a:t>- фиксировать факты, которые невозможно зарегистрировать никаким иным методом. Например, стиль поведения, жесты, мимику, движения, взаимодействие детей и целых групп;</a:t>
            </a:r>
          </a:p>
          <a:p>
            <a:pPr lvl="0" algn="l"/>
            <a:r>
              <a:rPr lang="ru-RU" dirty="0" smtClean="0">
                <a:solidFill>
                  <a:schemeClr val="tx1"/>
                </a:solidFill>
                <a:latin typeface="Times New Roman" pitchFamily="18" charset="0"/>
                <a:cs typeface="Times New Roman" pitchFamily="18" charset="0"/>
              </a:rPr>
              <a:t>- оперативно получать информацию и непосредственную связь с ребенком или группой детей, за которой педагог наблюдает;</a:t>
            </a:r>
          </a:p>
          <a:p>
            <a:pPr lvl="0" algn="l">
              <a:buFontTx/>
              <a:buChar char="-"/>
            </a:pPr>
            <a:r>
              <a:rPr lang="ru-RU" dirty="0" smtClean="0">
                <a:solidFill>
                  <a:schemeClr val="tx1"/>
                </a:solidFill>
                <a:latin typeface="Times New Roman" pitchFamily="18" charset="0"/>
                <a:cs typeface="Times New Roman" pitchFamily="18" charset="0"/>
              </a:rPr>
              <a:t>фиксировать факты сразу по нескольким параметрам: отдельного ребенка, группы детей, взаимодействия между детьми, детьми и взрослыми.</a:t>
            </a:r>
          </a:p>
          <a:p>
            <a:pPr lvl="0" algn="l"/>
            <a:endParaRPr lang="ru-RU" dirty="0" smtClean="0">
              <a:solidFill>
                <a:schemeClr val="tx1"/>
              </a:solidFill>
              <a:latin typeface="Times New Roman" pitchFamily="18" charset="0"/>
              <a:cs typeface="Times New Roman" pitchFamily="18" charset="0"/>
            </a:endParaRPr>
          </a:p>
          <a:p>
            <a:pPr algn="just"/>
            <a:r>
              <a:rPr lang="ru-RU" sz="3800" i="1" dirty="0" smtClean="0">
                <a:solidFill>
                  <a:srgbClr val="C00000"/>
                </a:solidFill>
                <a:latin typeface="Times New Roman" pitchFamily="18" charset="0"/>
                <a:cs typeface="Times New Roman" pitchFamily="18" charset="0"/>
              </a:rPr>
              <a:t>Наблюдение не зависит от желаний, умений и особенностей дошкольников. Наоборот, нежелание общаться или выполнять поручения педагога можно зафиксировать, чтобы затем проанализировать и скорректировать работу.</a:t>
            </a:r>
          </a:p>
          <a:p>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476673"/>
            <a:ext cx="7772400" cy="936103"/>
          </a:xfrm>
        </p:spPr>
        <p:txBody>
          <a:bodyPr>
            <a:noAutofit/>
          </a:bodyPr>
          <a:lstStyle/>
          <a:p>
            <a:r>
              <a:rPr lang="ru-RU" sz="3600" dirty="0" smtClean="0">
                <a:solidFill>
                  <a:srgbClr val="C00000"/>
                </a:solidFill>
                <a:latin typeface="Times New Roman" pitchFamily="18" charset="0"/>
                <a:cs typeface="Times New Roman" pitchFamily="18" charset="0"/>
              </a:rPr>
              <a:t>Факторы, влияющие на результаты наблюдения</a:t>
            </a:r>
            <a:endParaRPr lang="ru-RU" sz="3600" dirty="0">
              <a:solidFill>
                <a:srgbClr val="C00000"/>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755576" y="1700808"/>
            <a:ext cx="7560840" cy="4680520"/>
          </a:xfrm>
        </p:spPr>
        <p:txBody>
          <a:bodyPr>
            <a:normAutofit/>
          </a:bodyPr>
          <a:lstStyle/>
          <a:p>
            <a:pPr algn="just"/>
            <a:r>
              <a:rPr lang="ru-RU" sz="2800" dirty="0" smtClean="0">
                <a:solidFill>
                  <a:schemeClr val="tx1"/>
                </a:solidFill>
                <a:latin typeface="Times New Roman" pitchFamily="18" charset="0"/>
                <a:cs typeface="Times New Roman" pitchFamily="18" charset="0"/>
              </a:rPr>
              <a:t>Это желание непреднамеренно вмешаться в естественный ход наблюдения, влияние настроения и ожиданий на восприятие ситуации и толкование результатов, отсутствие умений целостно воспринимать наблюдаемую ситуацию, замечать и фиксировать малозаметные черты поведения наблюдаемых. </a:t>
            </a:r>
            <a:r>
              <a:rPr lang="ru-RU" sz="2800" i="1" dirty="0" smtClean="0">
                <a:solidFill>
                  <a:srgbClr val="C00000"/>
                </a:solidFill>
                <a:latin typeface="Times New Roman" pitchFamily="18" charset="0"/>
                <a:cs typeface="Times New Roman" pitchFamily="18" charset="0"/>
              </a:rPr>
              <a:t>Эти факторы нужно постараться исключить, так как наблюдение невозможно повторить, чтобы перепроверить результаты.</a:t>
            </a:r>
          </a:p>
          <a:p>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404665"/>
            <a:ext cx="7772400" cy="864095"/>
          </a:xfrm>
        </p:spPr>
        <p:txBody>
          <a:bodyPr>
            <a:normAutofit/>
          </a:bodyPr>
          <a:lstStyle/>
          <a:p>
            <a:r>
              <a:rPr lang="ru-RU" sz="4000" dirty="0" smtClean="0">
                <a:solidFill>
                  <a:srgbClr val="C00000"/>
                </a:solidFill>
                <a:latin typeface="Times New Roman" pitchFamily="18" charset="0"/>
                <a:cs typeface="Times New Roman" pitchFamily="18" charset="0"/>
              </a:rPr>
              <a:t>Результаты наблюдения</a:t>
            </a:r>
            <a:endParaRPr lang="ru-RU" sz="4000" dirty="0">
              <a:solidFill>
                <a:srgbClr val="C00000"/>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755576" y="1700808"/>
            <a:ext cx="7776864" cy="3937992"/>
          </a:xfrm>
        </p:spPr>
        <p:txBody>
          <a:bodyPr>
            <a:normAutofit fontScale="92500"/>
          </a:bodyPr>
          <a:lstStyle/>
          <a:p>
            <a:pPr algn="just"/>
            <a:r>
              <a:rPr lang="ru-RU" sz="2400" dirty="0" smtClean="0">
                <a:solidFill>
                  <a:schemeClr val="tx1"/>
                </a:solidFill>
                <a:latin typeface="Times New Roman" pitchFamily="18" charset="0"/>
                <a:cs typeface="Times New Roman" pitchFamily="18" charset="0"/>
              </a:rPr>
              <a:t>Фиксировать результаты наблюдения педагог может в удобной для себя форме. </a:t>
            </a:r>
            <a:r>
              <a:rPr lang="ru-RU" sz="2400" dirty="0" err="1" smtClean="0">
                <a:solidFill>
                  <a:schemeClr val="tx1"/>
                </a:solidFill>
                <a:latin typeface="Times New Roman" pitchFamily="18" charset="0"/>
                <a:cs typeface="Times New Roman" pitchFamily="18" charset="0"/>
              </a:rPr>
              <a:t>Минпросвещения</a:t>
            </a:r>
            <a:r>
              <a:rPr lang="ru-RU" sz="2400" dirty="0" smtClean="0">
                <a:solidFill>
                  <a:schemeClr val="tx1"/>
                </a:solidFill>
                <a:latin typeface="Times New Roman" pitchFamily="18" charset="0"/>
                <a:cs typeface="Times New Roman" pitchFamily="18" charset="0"/>
              </a:rPr>
              <a:t> рекомендует использовать для этого карты наблюдения (</a:t>
            </a:r>
            <a:r>
              <a:rPr lang="ru-RU" sz="2400" u="sng" dirty="0" smtClean="0">
                <a:solidFill>
                  <a:schemeClr val="tx1"/>
                </a:solidFill>
                <a:latin typeface="Times New Roman" pitchFamily="18" charset="0"/>
                <a:cs typeface="Times New Roman" pitchFamily="18" charset="0"/>
                <a:hlinkClick r:id="rId2"/>
              </a:rPr>
              <a:t>п. 16 </a:t>
            </a:r>
            <a:r>
              <a:rPr lang="ru-RU" sz="2400" u="sng" dirty="0" err="1" smtClean="0">
                <a:solidFill>
                  <a:schemeClr val="tx1"/>
                </a:solidFill>
                <a:latin typeface="Times New Roman" pitchFamily="18" charset="0"/>
                <a:cs typeface="Times New Roman" pitchFamily="18" charset="0"/>
                <a:hlinkClick r:id="rId2"/>
              </a:rPr>
              <a:t>Методрекомендаций</a:t>
            </a:r>
            <a:r>
              <a:rPr lang="ru-RU" sz="2400" u="sng" dirty="0" smtClean="0">
                <a:solidFill>
                  <a:schemeClr val="tx1"/>
                </a:solidFill>
                <a:latin typeface="Times New Roman" pitchFamily="18" charset="0"/>
                <a:cs typeface="Times New Roman" pitchFamily="18" charset="0"/>
                <a:hlinkClick r:id="rId2"/>
              </a:rPr>
              <a:t> </a:t>
            </a:r>
            <a:r>
              <a:rPr lang="ru-RU" sz="2400" u="sng" dirty="0" err="1" smtClean="0">
                <a:solidFill>
                  <a:schemeClr val="tx1"/>
                </a:solidFill>
                <a:latin typeface="Times New Roman" pitchFamily="18" charset="0"/>
                <a:cs typeface="Times New Roman" pitchFamily="18" charset="0"/>
                <a:hlinkClick r:id="rId2"/>
              </a:rPr>
              <a:t>Минпросвещения</a:t>
            </a:r>
            <a:r>
              <a:rPr lang="ru-RU" sz="2400" u="sng" dirty="0" smtClean="0">
                <a:solidFill>
                  <a:schemeClr val="tx1"/>
                </a:solidFill>
                <a:latin typeface="Times New Roman" pitchFamily="18" charset="0"/>
                <a:cs typeface="Times New Roman" pitchFamily="18" charset="0"/>
                <a:hlinkClick r:id="rId2"/>
              </a:rPr>
              <a:t> от 21.07.2023</a:t>
            </a:r>
            <a:r>
              <a:rPr lang="ru-RU" sz="2400" dirty="0" smtClean="0">
                <a:solidFill>
                  <a:schemeClr val="tx1"/>
                </a:solidFill>
                <a:latin typeface="Times New Roman" pitchFamily="18" charset="0"/>
                <a:cs typeface="Times New Roman" pitchFamily="18" charset="0"/>
              </a:rPr>
              <a:t>). </a:t>
            </a:r>
          </a:p>
          <a:p>
            <a:pPr algn="just"/>
            <a:r>
              <a:rPr lang="ru-RU" sz="2400" dirty="0" smtClean="0">
                <a:solidFill>
                  <a:schemeClr val="tx1"/>
                </a:solidFill>
                <a:latin typeface="Times New Roman" pitchFamily="18" charset="0"/>
                <a:cs typeface="Times New Roman" pitchFamily="18" charset="0"/>
              </a:rPr>
              <a:t>Карты разработаны на основе </a:t>
            </a:r>
            <a:r>
              <a:rPr lang="ru-RU" sz="2400" dirty="0" smtClean="0">
                <a:solidFill>
                  <a:schemeClr val="tx1"/>
                </a:solidFill>
                <a:latin typeface="Times New Roman" pitchFamily="18" charset="0"/>
                <a:cs typeface="Times New Roman" pitchFamily="18" charset="0"/>
                <a:hlinkClick r:id="rId2"/>
              </a:rPr>
              <a:t>ФОП ДО</a:t>
            </a:r>
            <a:r>
              <a:rPr lang="ru-RU" sz="2400" dirty="0" smtClean="0">
                <a:solidFill>
                  <a:schemeClr val="tx1"/>
                </a:solidFill>
                <a:latin typeface="Times New Roman" pitchFamily="18" charset="0"/>
                <a:cs typeface="Times New Roman" pitchFamily="18" charset="0"/>
              </a:rPr>
              <a:t> и </a:t>
            </a:r>
            <a:r>
              <a:rPr lang="ru-RU" sz="2400" dirty="0" smtClean="0">
                <a:solidFill>
                  <a:schemeClr val="tx1"/>
                </a:solidFill>
                <a:latin typeface="Times New Roman" pitchFamily="18" charset="0"/>
                <a:cs typeface="Times New Roman" pitchFamily="18" charset="0"/>
                <a:hlinkClick r:id="rId2"/>
              </a:rPr>
              <a:t>Методических рекомендаций</a:t>
            </a:r>
            <a:r>
              <a:rPr lang="ru-RU" sz="2400" dirty="0" smtClean="0">
                <a:solidFill>
                  <a:schemeClr val="tx1"/>
                </a:solidFill>
                <a:latin typeface="Times New Roman" pitchFamily="18" charset="0"/>
                <a:cs typeface="Times New Roman" pitchFamily="18" charset="0"/>
              </a:rPr>
              <a:t> </a:t>
            </a:r>
            <a:r>
              <a:rPr lang="ru-RU" sz="2400" dirty="0" err="1" smtClean="0">
                <a:solidFill>
                  <a:schemeClr val="tx1"/>
                </a:solidFill>
                <a:latin typeface="Times New Roman" pitchFamily="18" charset="0"/>
                <a:cs typeface="Times New Roman" pitchFamily="18" charset="0"/>
              </a:rPr>
              <a:t>Минпросвещения</a:t>
            </a:r>
            <a:r>
              <a:rPr lang="ru-RU" sz="2400" dirty="0" smtClean="0">
                <a:solidFill>
                  <a:schemeClr val="tx1"/>
                </a:solidFill>
                <a:latin typeface="Times New Roman" pitchFamily="18" charset="0"/>
                <a:cs typeface="Times New Roman" pitchFamily="18" charset="0"/>
              </a:rPr>
              <a:t>. В них вынесли три критерия анализа наблюдаемых явлений:</a:t>
            </a:r>
          </a:p>
          <a:p>
            <a:pPr lvl="0" algn="just"/>
            <a:r>
              <a:rPr lang="ru-RU" sz="2400" dirty="0" smtClean="0">
                <a:solidFill>
                  <a:schemeClr val="tx1"/>
                </a:solidFill>
                <a:latin typeface="Times New Roman" pitchFamily="18" charset="0"/>
                <a:cs typeface="Times New Roman" pitchFamily="18" charset="0"/>
              </a:rPr>
              <a:t>- частоту проявления каждого показателя;</a:t>
            </a:r>
          </a:p>
          <a:p>
            <a:pPr lvl="0" algn="just"/>
            <a:r>
              <a:rPr lang="ru-RU" sz="2400" dirty="0" smtClean="0">
                <a:solidFill>
                  <a:schemeClr val="tx1"/>
                </a:solidFill>
                <a:latin typeface="Times New Roman" pitchFamily="18" charset="0"/>
                <a:cs typeface="Times New Roman" pitchFamily="18" charset="0"/>
              </a:rPr>
              <a:t>- самостоятельность его выполнения;</a:t>
            </a:r>
          </a:p>
          <a:p>
            <a:pPr lvl="0" algn="just"/>
            <a:r>
              <a:rPr lang="ru-RU" sz="2400" dirty="0" smtClean="0">
                <a:solidFill>
                  <a:schemeClr val="tx1"/>
                </a:solidFill>
                <a:latin typeface="Times New Roman" pitchFamily="18" charset="0"/>
                <a:cs typeface="Times New Roman" pitchFamily="18" charset="0"/>
              </a:rPr>
              <a:t>- инициативность ребенка в деятельности.</a:t>
            </a:r>
          </a:p>
          <a:p>
            <a:pPr algn="just"/>
            <a:endParaRPr lang="ru-RU" sz="2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60649"/>
            <a:ext cx="7772400" cy="288031"/>
          </a:xfrm>
        </p:spPr>
        <p:txBody>
          <a:bodyPr>
            <a:normAutofit fontScale="90000"/>
          </a:bodyPr>
          <a:lstStyle/>
          <a:p>
            <a:endParaRPr lang="ru-RU" dirty="0"/>
          </a:p>
        </p:txBody>
      </p:sp>
      <p:sp>
        <p:nvSpPr>
          <p:cNvPr id="3" name="Подзаголовок 2"/>
          <p:cNvSpPr>
            <a:spLocks noGrp="1"/>
          </p:cNvSpPr>
          <p:nvPr>
            <p:ph type="subTitle" idx="1"/>
          </p:nvPr>
        </p:nvSpPr>
        <p:spPr>
          <a:xfrm>
            <a:off x="683568" y="764704"/>
            <a:ext cx="7848872" cy="5616624"/>
          </a:xfrm>
        </p:spPr>
        <p:txBody>
          <a:bodyPr/>
          <a:lstStyle/>
          <a:p>
            <a:endParaRPr lang="ru-RU" dirty="0" smtClean="0">
              <a:solidFill>
                <a:schemeClr val="tx1"/>
              </a:solidFill>
            </a:endParaRPr>
          </a:p>
          <a:p>
            <a:pPr algn="just"/>
            <a:r>
              <a:rPr lang="ru-RU" dirty="0" smtClean="0">
                <a:solidFill>
                  <a:schemeClr val="tx1"/>
                </a:solidFill>
                <a:latin typeface="Times New Roman" pitchFamily="18" charset="0"/>
                <a:cs typeface="Times New Roman" pitchFamily="18" charset="0"/>
              </a:rPr>
              <a:t>Чтобы проследить динамику развития, педагог вносит данные в карту наблюдения минимум два раза — в начале и конце учебного года. Для вновь поступивших детей в качестве результатов на начало года педагог использует данные на момент поступления в детский сад. </a:t>
            </a:r>
            <a:endParaRPr lang="ru-RU"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88641"/>
            <a:ext cx="7772400" cy="1368151"/>
          </a:xfrm>
        </p:spPr>
        <p:txBody>
          <a:bodyPr>
            <a:normAutofit/>
          </a:bodyPr>
          <a:lstStyle/>
          <a:p>
            <a:r>
              <a:rPr lang="ru-RU" sz="4000" dirty="0" smtClean="0">
                <a:solidFill>
                  <a:srgbClr val="C00000"/>
                </a:solidFill>
                <a:latin typeface="Times New Roman" pitchFamily="18" charset="0"/>
                <a:cs typeface="Times New Roman" pitchFamily="18" charset="0"/>
              </a:rPr>
              <a:t>Свободные беседы</a:t>
            </a:r>
            <a:endParaRPr lang="ru-RU" sz="4000" dirty="0">
              <a:solidFill>
                <a:srgbClr val="C00000"/>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683568" y="1340768"/>
            <a:ext cx="7992888" cy="4608512"/>
          </a:xfrm>
        </p:spPr>
        <p:txBody>
          <a:bodyPr>
            <a:normAutofit fontScale="85000" lnSpcReduction="20000"/>
          </a:bodyPr>
          <a:lstStyle/>
          <a:p>
            <a:pPr algn="just"/>
            <a:r>
              <a:rPr lang="ru-RU" dirty="0" smtClean="0">
                <a:solidFill>
                  <a:schemeClr val="tx1"/>
                </a:solidFill>
                <a:latin typeface="Times New Roman" pitchFamily="18" charset="0"/>
                <a:cs typeface="Times New Roman" pitchFamily="18" charset="0"/>
              </a:rPr>
              <a:t>Результаты наблюдения педагог может дополнить беседами с детьми в свободной форме. Это позволит выявить причины поступков детей, наличие интереса к определенному виду деятельности. А также педагог может уточнить знания о предметах и явлениях окружающей действительности.</a:t>
            </a:r>
          </a:p>
          <a:p>
            <a:pPr algn="just"/>
            <a:r>
              <a:rPr lang="ru-RU" dirty="0" smtClean="0">
                <a:solidFill>
                  <a:schemeClr val="tx1"/>
                </a:solidFill>
                <a:latin typeface="Times New Roman" pitchFamily="18" charset="0"/>
                <a:cs typeface="Times New Roman" pitchFamily="18" charset="0"/>
              </a:rPr>
              <a:t>Во время беседы педагогу необходимо обратить внимание, что именно рассказывает ребенок при ответе на его вопросы. Поэтому диагностическая беседа проводится с каждым ребенком индивидуально, его ответы педагог фиксирует в любой удобной для себя форме. </a:t>
            </a:r>
            <a:endParaRPr lang="ru-RU"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962674"/>
          </a:xfrm>
        </p:spPr>
        <p:txBody>
          <a:bodyPr>
            <a:normAutofit/>
          </a:bodyPr>
          <a:lstStyle/>
          <a:p>
            <a:pPr algn="l"/>
            <a:r>
              <a:rPr lang="ru-RU" sz="3600" dirty="0" smtClean="0">
                <a:latin typeface="Times New Roman" pitchFamily="18" charset="0"/>
                <a:cs typeface="Times New Roman" pitchFamily="18" charset="0"/>
              </a:rPr>
              <a:t>Вопросы к беседе педагог готовит заранее, продумывая их количество, виды, формулировки. </a:t>
            </a:r>
            <a:br>
              <a:rPr lang="ru-RU" sz="3600" dirty="0" smtClean="0">
                <a:latin typeface="Times New Roman" pitchFamily="18" charset="0"/>
                <a:cs typeface="Times New Roman" pitchFamily="18" charset="0"/>
              </a:rPr>
            </a:br>
            <a:r>
              <a:rPr lang="ru-RU" sz="3600" dirty="0" smtClean="0">
                <a:latin typeface="Times New Roman" pitchFamily="18" charset="0"/>
                <a:cs typeface="Times New Roman" pitchFamily="18" charset="0"/>
              </a:rPr>
              <a:t>Также к беседе может понадобиться наглядный материал: </a:t>
            </a:r>
            <a:br>
              <a:rPr lang="ru-RU" sz="3600" dirty="0" smtClean="0">
                <a:latin typeface="Times New Roman" pitchFamily="18" charset="0"/>
                <a:cs typeface="Times New Roman" pitchFamily="18" charset="0"/>
              </a:rPr>
            </a:br>
            <a:r>
              <a:rPr lang="ru-RU" sz="3600" i="1" dirty="0" smtClean="0">
                <a:solidFill>
                  <a:srgbClr val="C00000"/>
                </a:solidFill>
                <a:latin typeface="Times New Roman" pitchFamily="18" charset="0"/>
                <a:cs typeface="Times New Roman" pitchFamily="18" charset="0"/>
              </a:rPr>
              <a:t>- картины, </a:t>
            </a:r>
            <a:br>
              <a:rPr lang="ru-RU" sz="3600" i="1" dirty="0" smtClean="0">
                <a:solidFill>
                  <a:srgbClr val="C00000"/>
                </a:solidFill>
                <a:latin typeface="Times New Roman" pitchFamily="18" charset="0"/>
                <a:cs typeface="Times New Roman" pitchFamily="18" charset="0"/>
              </a:rPr>
            </a:br>
            <a:r>
              <a:rPr lang="ru-RU" sz="3600" i="1" dirty="0" smtClean="0">
                <a:solidFill>
                  <a:srgbClr val="C00000"/>
                </a:solidFill>
                <a:latin typeface="Times New Roman" pitchFamily="18" charset="0"/>
                <a:cs typeface="Times New Roman" pitchFamily="18" charset="0"/>
              </a:rPr>
              <a:t>- картинки, </a:t>
            </a:r>
            <a:br>
              <a:rPr lang="ru-RU" sz="3600" i="1" dirty="0" smtClean="0">
                <a:solidFill>
                  <a:srgbClr val="C00000"/>
                </a:solidFill>
                <a:latin typeface="Times New Roman" pitchFamily="18" charset="0"/>
                <a:cs typeface="Times New Roman" pitchFamily="18" charset="0"/>
              </a:rPr>
            </a:br>
            <a:r>
              <a:rPr lang="ru-RU" sz="3600" i="1" dirty="0" smtClean="0">
                <a:solidFill>
                  <a:srgbClr val="C00000"/>
                </a:solidFill>
                <a:latin typeface="Times New Roman" pitchFamily="18" charset="0"/>
                <a:cs typeface="Times New Roman" pitchFamily="18" charset="0"/>
              </a:rPr>
              <a:t>- игрушки. </a:t>
            </a:r>
            <a:r>
              <a:rPr lang="ru-RU" dirty="0" smtClean="0">
                <a:solidFill>
                  <a:srgbClr val="C00000"/>
                </a:solidFill>
              </a:rPr>
              <a:t/>
            </a:r>
            <a:br>
              <a:rPr lang="ru-RU" dirty="0" smtClean="0">
                <a:solidFill>
                  <a:srgbClr val="C00000"/>
                </a:solidFill>
              </a:rPr>
            </a:br>
            <a:endParaRPr lang="ru-RU" dirty="0">
              <a:solidFill>
                <a:srgbClr val="C000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solidFill>
                  <a:srgbClr val="C00000"/>
                </a:solidFill>
                <a:latin typeface="Times New Roman" pitchFamily="18" charset="0"/>
                <a:cs typeface="Times New Roman" pitchFamily="18" charset="0"/>
              </a:rPr>
              <a:t>Вопросы диагностической беседы</a:t>
            </a:r>
            <a:r>
              <a:rPr lang="ru-RU" dirty="0" smtClean="0"/>
              <a:t/>
            </a:r>
            <a:br>
              <a:rPr lang="ru-RU" dirty="0" smtClean="0"/>
            </a:br>
            <a:endParaRPr lang="ru-RU" dirty="0"/>
          </a:p>
        </p:txBody>
      </p:sp>
      <p:graphicFrame>
        <p:nvGraphicFramePr>
          <p:cNvPr id="4" name="Содержимое 3"/>
          <p:cNvGraphicFramePr>
            <a:graphicFrameLocks noGrp="1"/>
          </p:cNvGraphicFramePr>
          <p:nvPr>
            <p:ph idx="1"/>
          </p:nvPr>
        </p:nvGraphicFramePr>
        <p:xfrm>
          <a:off x="457200" y="908719"/>
          <a:ext cx="8229600" cy="5026542"/>
        </p:xfrm>
        <a:graphic>
          <a:graphicData uri="http://schemas.openxmlformats.org/drawingml/2006/table">
            <a:tbl>
              <a:tblPr firstRow="1" bandRow="1">
                <a:tableStyleId>{5C22544A-7EE6-4342-B048-85BDC9FD1C3A}</a:tableStyleId>
              </a:tblPr>
              <a:tblGrid>
                <a:gridCol w="4114800"/>
                <a:gridCol w="4114800"/>
              </a:tblGrid>
              <a:tr h="418395">
                <a:tc>
                  <a:txBody>
                    <a:bodyPr/>
                    <a:lstStyle/>
                    <a:p>
                      <a:pPr>
                        <a:lnSpc>
                          <a:spcPts val="1275"/>
                        </a:lnSpc>
                        <a:spcAft>
                          <a:spcPts val="0"/>
                        </a:spcAft>
                      </a:pPr>
                      <a:r>
                        <a:rPr lang="ru-RU" sz="1600" dirty="0">
                          <a:latin typeface="Times New Roman" pitchFamily="18" charset="0"/>
                          <a:cs typeface="Times New Roman" pitchFamily="18" charset="0"/>
                        </a:rPr>
                        <a:t>Виды вопросов</a:t>
                      </a:r>
                      <a:endParaRPr lang="ru-RU" sz="1600" dirty="0">
                        <a:latin typeface="Times New Roman" pitchFamily="18" charset="0"/>
                        <a:ea typeface="Calibri"/>
                        <a:cs typeface="Times New Roman" pitchFamily="18" charset="0"/>
                      </a:endParaRPr>
                    </a:p>
                  </a:txBody>
                  <a:tcPr marL="47625" marR="47625" marT="47625" marB="47625"/>
                </a:tc>
                <a:tc>
                  <a:txBody>
                    <a:bodyPr/>
                    <a:lstStyle/>
                    <a:p>
                      <a:pPr>
                        <a:lnSpc>
                          <a:spcPts val="1275"/>
                        </a:lnSpc>
                        <a:spcAft>
                          <a:spcPts val="0"/>
                        </a:spcAft>
                      </a:pPr>
                      <a:r>
                        <a:rPr lang="ru-RU" sz="1400" dirty="0">
                          <a:latin typeface="Times New Roman" pitchFamily="18" charset="0"/>
                          <a:cs typeface="Times New Roman" pitchFamily="18" charset="0"/>
                        </a:rPr>
                        <a:t>Пример</a:t>
                      </a:r>
                      <a:endParaRPr lang="ru-RU" sz="1400" dirty="0">
                        <a:latin typeface="Times New Roman" pitchFamily="18" charset="0"/>
                        <a:ea typeface="Calibri"/>
                        <a:cs typeface="Times New Roman" pitchFamily="18" charset="0"/>
                      </a:endParaRPr>
                    </a:p>
                  </a:txBody>
                  <a:tcPr marL="47625" marR="47625" marT="47625" marB="47625"/>
                </a:tc>
              </a:tr>
              <a:tr h="1411868">
                <a:tc>
                  <a:txBody>
                    <a:bodyPr/>
                    <a:lstStyle/>
                    <a:p>
                      <a:pPr>
                        <a:lnSpc>
                          <a:spcPts val="1275"/>
                        </a:lnSpc>
                        <a:spcAft>
                          <a:spcPts val="0"/>
                        </a:spcAft>
                      </a:pPr>
                      <a:r>
                        <a:rPr lang="ru-RU" sz="1400">
                          <a:latin typeface="Times New Roman" pitchFamily="18" charset="0"/>
                          <a:cs typeface="Times New Roman" pitchFamily="18" charset="0"/>
                        </a:rPr>
                        <a:t>Прямые вопросы</a:t>
                      </a:r>
                      <a:endParaRPr lang="ru-RU" sz="1400">
                        <a:latin typeface="Times New Roman" pitchFamily="18" charset="0"/>
                        <a:ea typeface="Calibri"/>
                        <a:cs typeface="Times New Roman" pitchFamily="18" charset="0"/>
                      </a:endParaRPr>
                    </a:p>
                  </a:txBody>
                  <a:tcPr marL="47625" marR="47625" marT="47625" marB="47625"/>
                </a:tc>
                <a:tc>
                  <a:txBody>
                    <a:bodyPr/>
                    <a:lstStyle/>
                    <a:p>
                      <a:pPr marL="342900" lvl="0" indent="-342900">
                        <a:lnSpc>
                          <a:spcPts val="1275"/>
                        </a:lnSpc>
                        <a:spcAft>
                          <a:spcPts val="0"/>
                        </a:spcAft>
                        <a:buSzPts val="1000"/>
                        <a:buFont typeface="Symbol"/>
                        <a:buChar char=""/>
                        <a:tabLst>
                          <a:tab pos="457200" algn="l"/>
                        </a:tabLst>
                      </a:pPr>
                      <a:r>
                        <a:rPr lang="ru-RU" sz="1400">
                          <a:latin typeface="Times New Roman" pitchFamily="18" charset="0"/>
                          <a:cs typeface="Times New Roman" pitchFamily="18" charset="0"/>
                        </a:rPr>
                        <a:t>«Где люди могут переходить проезжую часть?»;</a:t>
                      </a:r>
                    </a:p>
                    <a:p>
                      <a:pPr marL="342900" lvl="0" indent="-342900">
                        <a:lnSpc>
                          <a:spcPts val="1275"/>
                        </a:lnSpc>
                        <a:spcAft>
                          <a:spcPts val="0"/>
                        </a:spcAft>
                        <a:buSzPts val="1000"/>
                        <a:buFont typeface="Symbol"/>
                        <a:buChar char=""/>
                        <a:tabLst>
                          <a:tab pos="457200" algn="l"/>
                        </a:tabLst>
                      </a:pPr>
                      <a:r>
                        <a:rPr lang="ru-RU" sz="1400">
                          <a:latin typeface="Times New Roman" pitchFamily="18" charset="0"/>
                          <a:cs typeface="Times New Roman" pitchFamily="18" charset="0"/>
                        </a:rPr>
                        <a:t>«Что означают цвета светофора?»;</a:t>
                      </a:r>
                    </a:p>
                    <a:p>
                      <a:pPr marL="342900" lvl="0" indent="-342900">
                        <a:lnSpc>
                          <a:spcPts val="1275"/>
                        </a:lnSpc>
                        <a:spcAft>
                          <a:spcPts val="0"/>
                        </a:spcAft>
                        <a:buSzPts val="1000"/>
                        <a:buFont typeface="Symbol"/>
                        <a:buChar char=""/>
                        <a:tabLst>
                          <a:tab pos="457200" algn="l"/>
                        </a:tabLst>
                      </a:pPr>
                      <a:r>
                        <a:rPr lang="ru-RU" sz="1400">
                          <a:latin typeface="Times New Roman" pitchFamily="18" charset="0"/>
                          <a:cs typeface="Times New Roman" pitchFamily="18" charset="0"/>
                        </a:rPr>
                        <a:t>«Какие правила нужно соблюдать при переходе проезжей части?»;</a:t>
                      </a:r>
                    </a:p>
                    <a:p>
                      <a:pPr marL="342900" lvl="0" indent="-342900">
                        <a:lnSpc>
                          <a:spcPts val="1275"/>
                        </a:lnSpc>
                        <a:spcAft>
                          <a:spcPts val="0"/>
                        </a:spcAft>
                        <a:buSzPts val="1000"/>
                        <a:buFont typeface="Symbol"/>
                        <a:buChar char=""/>
                        <a:tabLst>
                          <a:tab pos="457200" algn="l"/>
                        </a:tabLst>
                      </a:pPr>
                      <a:r>
                        <a:rPr lang="ru-RU" sz="1400">
                          <a:latin typeface="Times New Roman" pitchFamily="18" charset="0"/>
                          <a:cs typeface="Times New Roman" pitchFamily="18" charset="0"/>
                        </a:rPr>
                        <a:t>«Какие предметы дома могут быть опасными, если с ними неправильно обращаться?»;</a:t>
                      </a:r>
                    </a:p>
                    <a:p>
                      <a:pPr marL="342900" lvl="0" indent="-342900">
                        <a:lnSpc>
                          <a:spcPts val="1275"/>
                        </a:lnSpc>
                        <a:spcAft>
                          <a:spcPts val="0"/>
                        </a:spcAft>
                        <a:buSzPts val="1000"/>
                        <a:buFont typeface="Symbol"/>
                        <a:buChar char=""/>
                        <a:tabLst>
                          <a:tab pos="457200" algn="l"/>
                        </a:tabLst>
                      </a:pPr>
                      <a:r>
                        <a:rPr lang="ru-RU" sz="1400">
                          <a:latin typeface="Times New Roman" pitchFamily="18" charset="0"/>
                          <a:cs typeface="Times New Roman" pitchFamily="18" charset="0"/>
                        </a:rPr>
                        <a:t>«Где дома можно упасть и получить травму?»</a:t>
                      </a:r>
                      <a:endParaRPr lang="ru-RU" sz="1400">
                        <a:latin typeface="Times New Roman" pitchFamily="18" charset="0"/>
                        <a:ea typeface="Calibri"/>
                        <a:cs typeface="Times New Roman" pitchFamily="18" charset="0"/>
                      </a:endParaRPr>
                    </a:p>
                  </a:txBody>
                  <a:tcPr marL="47625" marR="47625" marT="47625" marB="47625"/>
                </a:tc>
              </a:tr>
              <a:tr h="1970683">
                <a:tc>
                  <a:txBody>
                    <a:bodyPr/>
                    <a:lstStyle/>
                    <a:p>
                      <a:pPr>
                        <a:lnSpc>
                          <a:spcPts val="1275"/>
                        </a:lnSpc>
                        <a:spcAft>
                          <a:spcPts val="0"/>
                        </a:spcAft>
                      </a:pPr>
                      <a:r>
                        <a:rPr lang="ru-RU" sz="1400" dirty="0">
                          <a:latin typeface="Times New Roman" pitchFamily="18" charset="0"/>
                          <a:cs typeface="Times New Roman" pitchFamily="18" charset="0"/>
                        </a:rPr>
                        <a:t>Проективные вопросы</a:t>
                      </a:r>
                      <a:endParaRPr lang="ru-RU" sz="1400" dirty="0">
                        <a:latin typeface="Times New Roman" pitchFamily="18" charset="0"/>
                        <a:ea typeface="Calibri"/>
                        <a:cs typeface="Times New Roman" pitchFamily="18" charset="0"/>
                      </a:endParaRPr>
                    </a:p>
                  </a:txBody>
                  <a:tcPr marL="47625" marR="47625" marT="47625" marB="47625"/>
                </a:tc>
                <a:tc>
                  <a:txBody>
                    <a:bodyPr/>
                    <a:lstStyle/>
                    <a:p>
                      <a:pPr marL="342900" lvl="0" indent="-342900">
                        <a:lnSpc>
                          <a:spcPts val="1275"/>
                        </a:lnSpc>
                        <a:spcAft>
                          <a:spcPts val="0"/>
                        </a:spcAft>
                        <a:buSzPts val="1000"/>
                        <a:buFont typeface="Symbol"/>
                        <a:buChar char=""/>
                        <a:tabLst>
                          <a:tab pos="457200" algn="l"/>
                        </a:tabLst>
                      </a:pPr>
                      <a:r>
                        <a:rPr lang="ru-RU" sz="1400">
                          <a:latin typeface="Times New Roman" pitchFamily="18" charset="0"/>
                          <a:cs typeface="Times New Roman" pitchFamily="18" charset="0"/>
                        </a:rPr>
                        <a:t>«Представь, что ты пошел с мамой в магазин и потерялся. Что ты будешь делать?»;</a:t>
                      </a:r>
                    </a:p>
                    <a:p>
                      <a:pPr marL="342900" lvl="0" indent="-342900">
                        <a:lnSpc>
                          <a:spcPts val="1275"/>
                        </a:lnSpc>
                        <a:spcAft>
                          <a:spcPts val="0"/>
                        </a:spcAft>
                        <a:buSzPts val="1000"/>
                        <a:buFont typeface="Symbol"/>
                        <a:buChar char=""/>
                        <a:tabLst>
                          <a:tab pos="457200" algn="l"/>
                        </a:tabLst>
                      </a:pPr>
                      <a:r>
                        <a:rPr lang="ru-RU" sz="1400">
                          <a:latin typeface="Times New Roman" pitchFamily="18" charset="0"/>
                          <a:cs typeface="Times New Roman" pitchFamily="18" charset="0"/>
                        </a:rPr>
                        <a:t>«Представь, что ты остался дома один, в дверь позвонили незнакомые люди. Что ты будешь делать?»;</a:t>
                      </a:r>
                    </a:p>
                    <a:p>
                      <a:pPr marL="342900" lvl="0" indent="-342900">
                        <a:lnSpc>
                          <a:spcPts val="1275"/>
                        </a:lnSpc>
                        <a:spcAft>
                          <a:spcPts val="0"/>
                        </a:spcAft>
                        <a:buSzPts val="1000"/>
                        <a:buFont typeface="Symbol"/>
                        <a:buChar char=""/>
                        <a:tabLst>
                          <a:tab pos="457200" algn="l"/>
                        </a:tabLst>
                      </a:pPr>
                      <a:r>
                        <a:rPr lang="ru-RU" sz="1400">
                          <a:latin typeface="Times New Roman" pitchFamily="18" charset="0"/>
                          <a:cs typeface="Times New Roman" pitchFamily="18" charset="0"/>
                        </a:rPr>
                        <a:t>«Представь, что ты гуляешь на улице, к тебе подошел незнакомый человек, угостил конфетами и предложил посмотреть маленьких котят, которые родились у его кошки. Что ты будешь делать?»</a:t>
                      </a:r>
                      <a:endParaRPr lang="ru-RU" sz="1400">
                        <a:latin typeface="Times New Roman" pitchFamily="18" charset="0"/>
                        <a:ea typeface="Calibri"/>
                        <a:cs typeface="Times New Roman" pitchFamily="18" charset="0"/>
                      </a:endParaRPr>
                    </a:p>
                  </a:txBody>
                  <a:tcPr marL="47625" marR="47625" marT="47625" marB="47625"/>
                </a:tc>
              </a:tr>
              <a:tr h="1225596">
                <a:tc>
                  <a:txBody>
                    <a:bodyPr/>
                    <a:lstStyle/>
                    <a:p>
                      <a:pPr>
                        <a:lnSpc>
                          <a:spcPts val="1275"/>
                        </a:lnSpc>
                        <a:spcAft>
                          <a:spcPts val="0"/>
                        </a:spcAft>
                      </a:pPr>
                      <a:r>
                        <a:rPr lang="ru-RU" sz="1400">
                          <a:latin typeface="Times New Roman" pitchFamily="18" charset="0"/>
                          <a:cs typeface="Times New Roman" pitchFamily="18" charset="0"/>
                        </a:rPr>
                        <a:t>Вопросы по картинкам или иллюстрациям</a:t>
                      </a:r>
                      <a:endParaRPr lang="ru-RU" sz="1400">
                        <a:latin typeface="Times New Roman" pitchFamily="18" charset="0"/>
                        <a:ea typeface="Calibri"/>
                        <a:cs typeface="Times New Roman" pitchFamily="18" charset="0"/>
                      </a:endParaRPr>
                    </a:p>
                  </a:txBody>
                  <a:tcPr marL="47625" marR="47625" marT="47625" marB="47625"/>
                </a:tc>
                <a:tc>
                  <a:txBody>
                    <a:bodyPr/>
                    <a:lstStyle/>
                    <a:p>
                      <a:pPr marL="342900" lvl="0" indent="-342900">
                        <a:lnSpc>
                          <a:spcPts val="1275"/>
                        </a:lnSpc>
                        <a:spcAft>
                          <a:spcPts val="0"/>
                        </a:spcAft>
                        <a:buSzPts val="1000"/>
                        <a:buFont typeface="Symbol"/>
                        <a:buChar char=""/>
                        <a:tabLst>
                          <a:tab pos="457200" algn="l"/>
                        </a:tabLst>
                      </a:pPr>
                      <a:r>
                        <a:rPr lang="ru-RU" sz="1400" dirty="0">
                          <a:latin typeface="Times New Roman" pitchFamily="18" charset="0"/>
                          <a:cs typeface="Times New Roman" pitchFamily="18" charset="0"/>
                        </a:rPr>
                        <a:t>«Почему такое случилось с мальчиком или девочкой?»;</a:t>
                      </a:r>
                    </a:p>
                    <a:p>
                      <a:pPr marL="342900" lvl="0" indent="-342900">
                        <a:lnSpc>
                          <a:spcPts val="1275"/>
                        </a:lnSpc>
                        <a:spcAft>
                          <a:spcPts val="0"/>
                        </a:spcAft>
                        <a:buSzPts val="1000"/>
                        <a:buFont typeface="Symbol"/>
                        <a:buChar char=""/>
                        <a:tabLst>
                          <a:tab pos="457200" algn="l"/>
                        </a:tabLst>
                      </a:pPr>
                      <a:r>
                        <a:rPr lang="ru-RU" sz="1400" dirty="0">
                          <a:latin typeface="Times New Roman" pitchFamily="18" charset="0"/>
                          <a:cs typeface="Times New Roman" pitchFamily="18" charset="0"/>
                        </a:rPr>
                        <a:t>«Что дети делали неправильно?»;</a:t>
                      </a:r>
                    </a:p>
                    <a:p>
                      <a:pPr marL="342900" lvl="0" indent="-342900">
                        <a:lnSpc>
                          <a:spcPts val="1275"/>
                        </a:lnSpc>
                        <a:spcAft>
                          <a:spcPts val="0"/>
                        </a:spcAft>
                        <a:buSzPts val="1000"/>
                        <a:buFont typeface="Symbol"/>
                        <a:buChar char=""/>
                        <a:tabLst>
                          <a:tab pos="457200" algn="l"/>
                        </a:tabLst>
                      </a:pPr>
                      <a:r>
                        <a:rPr lang="ru-RU" sz="1400" dirty="0">
                          <a:latin typeface="Times New Roman" pitchFamily="18" charset="0"/>
                          <a:cs typeface="Times New Roman" pitchFamily="18" charset="0"/>
                        </a:rPr>
                        <a:t>«Как можно было поступить иначе?»;</a:t>
                      </a:r>
                    </a:p>
                    <a:p>
                      <a:pPr marL="342900" lvl="0" indent="-342900">
                        <a:lnSpc>
                          <a:spcPts val="1275"/>
                        </a:lnSpc>
                        <a:spcAft>
                          <a:spcPts val="0"/>
                        </a:spcAft>
                        <a:buSzPts val="1000"/>
                        <a:buFont typeface="Symbol"/>
                        <a:buChar char=""/>
                        <a:tabLst>
                          <a:tab pos="457200" algn="l"/>
                        </a:tabLst>
                      </a:pPr>
                      <a:r>
                        <a:rPr lang="ru-RU" sz="1400" dirty="0">
                          <a:latin typeface="Times New Roman" pitchFamily="18" charset="0"/>
                          <a:cs typeface="Times New Roman" pitchFamily="18" charset="0"/>
                        </a:rPr>
                        <a:t>«Как можно помочь детям?»;</a:t>
                      </a:r>
                    </a:p>
                    <a:p>
                      <a:pPr marL="342900" lvl="0" indent="-342900">
                        <a:lnSpc>
                          <a:spcPts val="1275"/>
                        </a:lnSpc>
                        <a:spcAft>
                          <a:spcPts val="0"/>
                        </a:spcAft>
                        <a:buSzPts val="1000"/>
                        <a:buFont typeface="Symbol"/>
                        <a:buChar char=""/>
                        <a:tabLst>
                          <a:tab pos="457200" algn="l"/>
                        </a:tabLst>
                      </a:pPr>
                      <a:r>
                        <a:rPr lang="ru-RU" sz="1400" dirty="0">
                          <a:latin typeface="Times New Roman" pitchFamily="18" charset="0"/>
                          <a:cs typeface="Times New Roman" pitchFamily="18" charset="0"/>
                        </a:rPr>
                        <a:t>«Что они могут сделать сами?»</a:t>
                      </a:r>
                      <a:endParaRPr lang="ru-RU" sz="1400" dirty="0">
                        <a:latin typeface="Times New Roman" pitchFamily="18" charset="0"/>
                        <a:ea typeface="Calibri"/>
                        <a:cs typeface="Times New Roman" pitchFamily="18" charset="0"/>
                      </a:endParaRPr>
                    </a:p>
                  </a:txBody>
                  <a:tcPr marL="47625" marR="47625" marT="47625" marB="47625"/>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106690"/>
          </a:xfrm>
        </p:spPr>
        <p:txBody>
          <a:bodyPr>
            <a:normAutofit/>
          </a:bodyPr>
          <a:lstStyle/>
          <a:p>
            <a:pPr algn="just"/>
            <a:r>
              <a:rPr lang="ru-RU" b="1" dirty="0" smtClean="0">
                <a:solidFill>
                  <a:srgbClr val="C00000"/>
                </a:solidFill>
                <a:latin typeface="Times New Roman" pitchFamily="18" charset="0"/>
                <a:cs typeface="Times New Roman" pitchFamily="18" charset="0"/>
              </a:rPr>
              <a:t>ВНИМАНИЕ!!!</a:t>
            </a:r>
            <a:r>
              <a:rPr lang="ru-RU" b="1" dirty="0" smtClean="0">
                <a:latin typeface="Times New Roman" pitchFamily="18" charset="0"/>
                <a:cs typeface="Times New Roman" pitchFamily="18" charset="0"/>
              </a:rPr>
              <a:t/>
            </a:r>
            <a:br>
              <a:rPr lang="ru-RU" b="1" dirty="0" smtClean="0">
                <a:latin typeface="Times New Roman" pitchFamily="18" charset="0"/>
                <a:cs typeface="Times New Roman" pitchFamily="18" charset="0"/>
              </a:rPr>
            </a:br>
            <a:r>
              <a:rPr lang="ru-RU" b="1" dirty="0" smtClean="0">
                <a:latin typeface="Times New Roman" pitchFamily="18" charset="0"/>
                <a:cs typeface="Times New Roman" pitchFamily="18" charset="0"/>
              </a:rPr>
              <a:t>не использовать в беседе с детьми вопросы, которые предполагают ответы «да» или «нет».</a:t>
            </a:r>
            <a:br>
              <a:rPr lang="ru-RU" b="1" dirty="0" smtClean="0">
                <a:latin typeface="Times New Roman" pitchFamily="18" charset="0"/>
                <a:cs typeface="Times New Roman" pitchFamily="18" charset="0"/>
              </a:rPr>
            </a:b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sz="2800" i="1" dirty="0" smtClean="0">
                <a:solidFill>
                  <a:srgbClr val="C00000"/>
                </a:solidFill>
                <a:latin typeface="Times New Roman" pitchFamily="18" charset="0"/>
                <a:cs typeface="Times New Roman" pitchFamily="18" charset="0"/>
              </a:rPr>
              <a:t>Такие вопросы являются малоинформативными.</a:t>
            </a:r>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600" dirty="0" smtClean="0">
                <a:solidFill>
                  <a:srgbClr val="C00000"/>
                </a:solidFill>
                <a:latin typeface="Times New Roman" pitchFamily="18" charset="0"/>
                <a:cs typeface="Times New Roman" pitchFamily="18" charset="0"/>
              </a:rPr>
              <a:t>Как и зачем проводить педагогическую диагностику по ФОП ДО?</a:t>
            </a:r>
            <a:r>
              <a:rPr lang="ru-RU" sz="1800" b="1" dirty="0" smtClean="0"/>
              <a:t/>
            </a:r>
            <a:br>
              <a:rPr lang="ru-RU" sz="1800" b="1" dirty="0" smtClean="0"/>
            </a:br>
            <a:endParaRPr lang="ru-RU" sz="1800"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lnSpcReduction="10000"/>
          </a:bodyPr>
          <a:lstStyle/>
          <a:p>
            <a:pPr>
              <a:buNone/>
            </a:pPr>
            <a:r>
              <a:rPr lang="ru-RU" sz="3000" dirty="0" smtClean="0">
                <a:latin typeface="Times New Roman" pitchFamily="18" charset="0"/>
                <a:cs typeface="Times New Roman" pitchFamily="18" charset="0"/>
              </a:rPr>
              <a:t>    Детский сад организует педагогическую диагностику, чтобы отследить результаты реализации ОП ДО. Ее результаты помогут педагогам выявить особенности и динамику развития каждого ребенка и оценить результативность и эффективность своей работы. Организацию и проведение педагогической диагностики в возрастных группах регулируют ФГОС ДО и ФОП ДО (</a:t>
            </a:r>
            <a:r>
              <a:rPr lang="ru-RU" sz="3000" dirty="0" smtClean="0">
                <a:solidFill>
                  <a:srgbClr val="C00000"/>
                </a:solidFill>
                <a:latin typeface="Times New Roman" pitchFamily="18" charset="0"/>
                <a:cs typeface="Times New Roman" pitchFamily="18" charset="0"/>
                <a:hlinkClick r:id="rId2"/>
              </a:rPr>
              <a:t>п. 3.2.3 ФГОС ДО</a:t>
            </a:r>
            <a:r>
              <a:rPr lang="ru-RU" sz="3000" dirty="0" smtClean="0">
                <a:solidFill>
                  <a:srgbClr val="C00000"/>
                </a:solidFill>
                <a:latin typeface="Times New Roman" pitchFamily="18" charset="0"/>
                <a:cs typeface="Times New Roman" pitchFamily="18" charset="0"/>
              </a:rPr>
              <a:t>, </a:t>
            </a:r>
            <a:r>
              <a:rPr lang="ru-RU" sz="3000" dirty="0" smtClean="0">
                <a:solidFill>
                  <a:srgbClr val="C00000"/>
                </a:solidFill>
                <a:latin typeface="Times New Roman" pitchFamily="18" charset="0"/>
                <a:cs typeface="Times New Roman" pitchFamily="18" charset="0"/>
                <a:hlinkClick r:id="rId2"/>
              </a:rPr>
              <a:t>п. 16 ФОП ДО</a:t>
            </a:r>
            <a:r>
              <a:rPr lang="ru-RU" sz="3000" dirty="0" smtClean="0">
                <a:latin typeface="Times New Roman" pitchFamily="18" charset="0"/>
                <a:cs typeface="Times New Roman" pitchFamily="18" charset="0"/>
              </a:rPr>
              <a:t>).</a:t>
            </a:r>
          </a:p>
          <a:p>
            <a:endParaRPr lang="ru-RU" dirty="0"/>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74642"/>
          </a:xfrm>
        </p:spPr>
        <p:txBody>
          <a:bodyPr>
            <a:normAutofit/>
          </a:bodyPr>
          <a:lstStyle/>
          <a:p>
            <a:pPr algn="just"/>
            <a:r>
              <a:rPr lang="ru-RU" sz="3200" dirty="0" smtClean="0">
                <a:latin typeface="Times New Roman" pitchFamily="18" charset="0"/>
                <a:cs typeface="Times New Roman" pitchFamily="18" charset="0"/>
              </a:rPr>
              <a:t>При анализе ответов ребенка педагог должен учитывать не только объем информации и отношение ребенка к явлениям и объектам, о которых он рассуждает. </a:t>
            </a:r>
            <a:r>
              <a:rPr lang="ru-RU" sz="3600" dirty="0" smtClean="0">
                <a:latin typeface="Times New Roman" pitchFamily="18" charset="0"/>
                <a:cs typeface="Times New Roman" pitchFamily="18" charset="0"/>
              </a:rPr>
              <a:t/>
            </a:r>
            <a:br>
              <a:rPr lang="ru-RU" sz="3600" dirty="0" smtClean="0">
                <a:latin typeface="Times New Roman" pitchFamily="18" charset="0"/>
                <a:cs typeface="Times New Roman" pitchFamily="18" charset="0"/>
              </a:rPr>
            </a:br>
            <a:r>
              <a:rPr lang="ru-RU" sz="3600" dirty="0" smtClean="0">
                <a:latin typeface="Times New Roman" pitchFamily="18" charset="0"/>
                <a:cs typeface="Times New Roman" pitchFamily="18" charset="0"/>
              </a:rPr>
              <a:t/>
            </a:r>
            <a:br>
              <a:rPr lang="ru-RU" sz="3600" dirty="0" smtClean="0">
                <a:latin typeface="Times New Roman" pitchFamily="18" charset="0"/>
                <a:cs typeface="Times New Roman" pitchFamily="18" charset="0"/>
              </a:rPr>
            </a:br>
            <a:r>
              <a:rPr lang="ru-RU" sz="3600" b="1" i="1" dirty="0" smtClean="0">
                <a:solidFill>
                  <a:srgbClr val="C00000"/>
                </a:solidFill>
                <a:latin typeface="Times New Roman" pitchFamily="18" charset="0"/>
                <a:cs typeface="Times New Roman" pitchFamily="18" charset="0"/>
              </a:rPr>
              <a:t>Важно, как ребенок рассуждает, обоснованность его суждений о предмете или явлении.</a:t>
            </a:r>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404665"/>
            <a:ext cx="7772400" cy="1008111"/>
          </a:xfrm>
        </p:spPr>
        <p:txBody>
          <a:bodyPr>
            <a:normAutofit fontScale="90000"/>
          </a:bodyPr>
          <a:lstStyle/>
          <a:p>
            <a:r>
              <a:rPr lang="ru-RU" b="1" dirty="0" smtClean="0"/>
              <a:t/>
            </a:r>
            <a:br>
              <a:rPr lang="ru-RU" b="1" dirty="0" smtClean="0"/>
            </a:br>
            <a:r>
              <a:rPr lang="ru-RU" dirty="0" smtClean="0">
                <a:solidFill>
                  <a:srgbClr val="C00000"/>
                </a:solidFill>
                <a:latin typeface="Times New Roman" pitchFamily="18" charset="0"/>
                <a:cs typeface="Times New Roman" pitchFamily="18" charset="0"/>
              </a:rPr>
              <a:t>Анализ результатов детской деятельности</a:t>
            </a:r>
            <a:r>
              <a:rPr lang="ru-RU" b="1" dirty="0" smtClean="0"/>
              <a:t/>
            </a:r>
            <a:br>
              <a:rPr lang="ru-RU" b="1" dirty="0" smtClean="0"/>
            </a:br>
            <a:endParaRPr lang="ru-RU" dirty="0"/>
          </a:p>
        </p:txBody>
      </p:sp>
      <p:sp>
        <p:nvSpPr>
          <p:cNvPr id="3" name="Подзаголовок 2"/>
          <p:cNvSpPr>
            <a:spLocks noGrp="1"/>
          </p:cNvSpPr>
          <p:nvPr>
            <p:ph type="subTitle" idx="1"/>
          </p:nvPr>
        </p:nvSpPr>
        <p:spPr>
          <a:xfrm>
            <a:off x="395536" y="1556792"/>
            <a:ext cx="8424936" cy="4896544"/>
          </a:xfrm>
        </p:spPr>
        <p:txBody>
          <a:bodyPr>
            <a:normAutofit fontScale="77500" lnSpcReduction="20000"/>
          </a:bodyPr>
          <a:lstStyle/>
          <a:p>
            <a:pPr algn="just"/>
            <a:r>
              <a:rPr lang="ru-RU" dirty="0" smtClean="0">
                <a:solidFill>
                  <a:schemeClr val="tx1"/>
                </a:solidFill>
                <a:latin typeface="Times New Roman" pitchFamily="18" charset="0"/>
                <a:cs typeface="Times New Roman" pitchFamily="18" charset="0"/>
              </a:rPr>
              <a:t>Анализ продуктов детской деятельности педагог может организовать на основе изучения материалов </a:t>
            </a:r>
            <a:r>
              <a:rPr lang="ru-RU" dirty="0" err="1" smtClean="0">
                <a:solidFill>
                  <a:schemeClr val="tx1"/>
                </a:solidFill>
                <a:latin typeface="Times New Roman" pitchFamily="18" charset="0"/>
                <a:cs typeface="Times New Roman" pitchFamily="18" charset="0"/>
              </a:rPr>
              <a:t>портфолио</a:t>
            </a:r>
            <a:r>
              <a:rPr lang="ru-RU" dirty="0" smtClean="0">
                <a:solidFill>
                  <a:schemeClr val="tx1"/>
                </a:solidFill>
                <a:latin typeface="Times New Roman" pitchFamily="18" charset="0"/>
                <a:cs typeface="Times New Roman" pitchFamily="18" charset="0"/>
              </a:rPr>
              <a:t> ребенка (</a:t>
            </a:r>
            <a:r>
              <a:rPr lang="ru-RU" dirty="0" smtClean="0">
                <a:solidFill>
                  <a:schemeClr val="tx1"/>
                </a:solidFill>
                <a:latin typeface="Times New Roman" pitchFamily="18" charset="0"/>
                <a:cs typeface="Times New Roman" pitchFamily="18" charset="0"/>
                <a:hlinkClick r:id="rId2"/>
              </a:rPr>
              <a:t>п. 16.8 ФОП ДО</a:t>
            </a:r>
            <a:r>
              <a:rPr lang="ru-RU" dirty="0" smtClean="0">
                <a:solidFill>
                  <a:schemeClr val="tx1"/>
                </a:solidFill>
                <a:latin typeface="Times New Roman" pitchFamily="18" charset="0"/>
                <a:cs typeface="Times New Roman" pitchFamily="18" charset="0"/>
              </a:rPr>
              <a:t>). Например: проанализировать рисунки, работы по аппликации, фотографии работ по лепке, конструктивной деятельности, поделки.</a:t>
            </a:r>
          </a:p>
          <a:p>
            <a:pPr algn="just"/>
            <a:r>
              <a:rPr lang="ru-RU" dirty="0" smtClean="0">
                <a:solidFill>
                  <a:schemeClr val="tx1"/>
                </a:solidFill>
                <a:latin typeface="Times New Roman" pitchFamily="18" charset="0"/>
                <a:cs typeface="Times New Roman" pitchFamily="18" charset="0"/>
              </a:rPr>
              <a:t>В ходе изучения продуктов детской деятельности педагог может сделать вывод о динамике развития технических и композиционных умений ребенка. Также рисунки и другие продукты дают информацию о примерном соответствии умений ребенка возрастным характеристикам развития.</a:t>
            </a:r>
          </a:p>
          <a:p>
            <a:pPr algn="just"/>
            <a:r>
              <a:rPr lang="ru-RU" dirty="0" smtClean="0">
                <a:solidFill>
                  <a:schemeClr val="tx1"/>
                </a:solidFill>
                <a:latin typeface="Times New Roman" pitchFamily="18" charset="0"/>
                <a:cs typeface="Times New Roman" pitchFamily="18" charset="0"/>
              </a:rPr>
              <a:t>Полученные данные педагог может использовать как дополнение к результатам наблюдения за продуктивной деятельностью детей. Например, в ходе изобразительной, конструктивной, музыкальной деятельности дошкольников.</a:t>
            </a:r>
          </a:p>
          <a:p>
            <a:endParaRPr lang="ru-RU"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332657"/>
            <a:ext cx="7772400" cy="1080119"/>
          </a:xfrm>
        </p:spPr>
        <p:txBody>
          <a:bodyPr>
            <a:normAutofit fontScale="90000"/>
          </a:bodyPr>
          <a:lstStyle/>
          <a:p>
            <a:r>
              <a:rPr lang="ru-RU" dirty="0" smtClean="0">
                <a:solidFill>
                  <a:srgbClr val="C00000"/>
                </a:solidFill>
                <a:latin typeface="Times New Roman" pitchFamily="18" charset="0"/>
                <a:cs typeface="Times New Roman" pitchFamily="18" charset="0"/>
              </a:rPr>
              <a:t>Диагностические ситуации</a:t>
            </a:r>
            <a:r>
              <a:rPr lang="ru-RU" b="1" dirty="0" smtClean="0"/>
              <a:t/>
            </a:r>
            <a:br>
              <a:rPr lang="ru-RU" b="1" dirty="0" smtClean="0"/>
            </a:br>
            <a:endParaRPr lang="ru-RU" dirty="0"/>
          </a:p>
        </p:txBody>
      </p:sp>
      <p:sp>
        <p:nvSpPr>
          <p:cNvPr id="3" name="Подзаголовок 2"/>
          <p:cNvSpPr>
            <a:spLocks noGrp="1"/>
          </p:cNvSpPr>
          <p:nvPr>
            <p:ph type="subTitle" idx="1"/>
          </p:nvPr>
        </p:nvSpPr>
        <p:spPr>
          <a:xfrm>
            <a:off x="611560" y="1124744"/>
            <a:ext cx="7848872" cy="5328592"/>
          </a:xfrm>
        </p:spPr>
        <p:txBody>
          <a:bodyPr>
            <a:normAutofit fontScale="70000" lnSpcReduction="20000"/>
          </a:bodyPr>
          <a:lstStyle/>
          <a:p>
            <a:pPr algn="just"/>
            <a:r>
              <a:rPr lang="ru-RU" dirty="0" smtClean="0">
                <a:solidFill>
                  <a:schemeClr val="tx1"/>
                </a:solidFill>
                <a:latin typeface="Times New Roman" pitchFamily="18" charset="0"/>
                <a:cs typeface="Times New Roman" pitchFamily="18" charset="0"/>
              </a:rPr>
              <a:t>Диагностическая ситуация — это метод, с помощью которого педагог может выявить и зафиксировать характерные свойства ребенка в реальном действии. Диагностические ситуации помогают выявить направленность личности ребенка, мотивы поведения и его деятельности.</a:t>
            </a:r>
          </a:p>
          <a:p>
            <a:pPr algn="just"/>
            <a:r>
              <a:rPr lang="ru-RU" dirty="0" smtClean="0">
                <a:solidFill>
                  <a:schemeClr val="tx1"/>
                </a:solidFill>
                <a:latin typeface="Times New Roman" pitchFamily="18" charset="0"/>
                <a:cs typeface="Times New Roman" pitchFamily="18" charset="0"/>
              </a:rPr>
              <a:t>Диагностические ситуации педагог создает как в образовательной деятельности, так и в режимных моментах. Ситуации могут быть целенаправленными или спонтанными. Целенаправленные ситуации педагог продумывает заранее и вводит в работу. Спонтанные предлагает детям, когда возникает подходящий момент. Это могут быть ситуации выбора, игровые, проблемные ситуации.</a:t>
            </a:r>
          </a:p>
          <a:p>
            <a:pPr algn="just"/>
            <a:r>
              <a:rPr lang="ru-RU" dirty="0" smtClean="0">
                <a:solidFill>
                  <a:schemeClr val="tx1"/>
                </a:solidFill>
                <a:latin typeface="Times New Roman" pitchFamily="18" charset="0"/>
                <a:cs typeface="Times New Roman" pitchFamily="18" charset="0"/>
              </a:rPr>
              <a:t>Игровые ситуации педагог может использовать, чтобы выявить лидерские и организаторские способности детей, их самооценку. Например, в ходе игровой деятельности педагог побуждает ребенка к поиску предметов-заместителей при помощи проблемно-игровых ситуаций. </a:t>
            </a:r>
          </a:p>
          <a:p>
            <a:endParaRPr lang="ru-RU"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476673"/>
            <a:ext cx="7772400" cy="1152127"/>
          </a:xfrm>
        </p:spPr>
        <p:txBody>
          <a:bodyPr>
            <a:normAutofit/>
          </a:bodyPr>
          <a:lstStyle/>
          <a:p>
            <a:r>
              <a:rPr lang="ru-RU" sz="4000" dirty="0" smtClean="0">
                <a:solidFill>
                  <a:srgbClr val="C00000"/>
                </a:solidFill>
                <a:latin typeface="Times New Roman" pitchFamily="18" charset="0"/>
                <a:cs typeface="Times New Roman" pitchFamily="18" charset="0"/>
              </a:rPr>
              <a:t>Дополнительные методики</a:t>
            </a:r>
            <a:endParaRPr lang="ru-RU" sz="4000" dirty="0">
              <a:solidFill>
                <a:srgbClr val="C00000"/>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611560" y="2060848"/>
            <a:ext cx="7920880" cy="3577952"/>
          </a:xfrm>
        </p:spPr>
        <p:txBody>
          <a:bodyPr/>
          <a:lstStyle/>
          <a:p>
            <a:pPr algn="just"/>
            <a:r>
              <a:rPr lang="ru-RU" dirty="0" smtClean="0">
                <a:solidFill>
                  <a:schemeClr val="tx1"/>
                </a:solidFill>
                <a:latin typeface="Times New Roman" pitchFamily="18" charset="0"/>
                <a:cs typeface="Times New Roman" pitchFamily="18" charset="0"/>
              </a:rPr>
              <a:t>Педагоги вправе применять специальные методики диагностики по образовательным областям: физического, коммуникативного, познавательного, речевого, художественно-эстетического развития. </a:t>
            </a:r>
            <a:endParaRPr lang="ru-RU"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60649"/>
            <a:ext cx="7772400" cy="1224136"/>
          </a:xfrm>
        </p:spPr>
        <p:txBody>
          <a:bodyPr>
            <a:normAutofit fontScale="90000"/>
          </a:bodyPr>
          <a:lstStyle/>
          <a:p>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3100" dirty="0" smtClean="0">
                <a:latin typeface="Times New Roman" pitchFamily="18" charset="0"/>
                <a:cs typeface="Times New Roman" pitchFamily="18" charset="0"/>
              </a:rPr>
              <a:t>Готовые карты развития детей, которые можно использовать при проведении педагогической диагностики</a:t>
            </a:r>
            <a:r>
              <a:rPr lang="ru-RU" dirty="0" smtClean="0"/>
              <a:t/>
            </a:r>
            <a:br>
              <a:rPr lang="ru-RU" dirty="0" smtClean="0"/>
            </a:br>
            <a:endParaRPr lang="ru-RU" dirty="0"/>
          </a:p>
        </p:txBody>
      </p:sp>
      <p:sp>
        <p:nvSpPr>
          <p:cNvPr id="3" name="Подзаголовок 2"/>
          <p:cNvSpPr>
            <a:spLocks noGrp="1"/>
          </p:cNvSpPr>
          <p:nvPr>
            <p:ph type="subTitle" idx="1"/>
          </p:nvPr>
        </p:nvSpPr>
        <p:spPr>
          <a:xfrm>
            <a:off x="683568" y="1556792"/>
            <a:ext cx="7848872" cy="4824536"/>
          </a:xfrm>
        </p:spPr>
        <p:txBody>
          <a:bodyPr/>
          <a:lstStyle/>
          <a:p>
            <a:endParaRPr lang="ru-RU" dirty="0"/>
          </a:p>
        </p:txBody>
      </p:sp>
      <p:graphicFrame>
        <p:nvGraphicFramePr>
          <p:cNvPr id="4" name="Таблица 3"/>
          <p:cNvGraphicFramePr>
            <a:graphicFrameLocks noGrp="1"/>
          </p:cNvGraphicFramePr>
          <p:nvPr/>
        </p:nvGraphicFramePr>
        <p:xfrm>
          <a:off x="683568" y="1628798"/>
          <a:ext cx="7776864" cy="4752529"/>
        </p:xfrm>
        <a:graphic>
          <a:graphicData uri="http://schemas.openxmlformats.org/drawingml/2006/table">
            <a:tbl>
              <a:tblPr firstRow="1" bandRow="1">
                <a:tableStyleId>{5C22544A-7EE6-4342-B048-85BDC9FD1C3A}</a:tableStyleId>
              </a:tblPr>
              <a:tblGrid>
                <a:gridCol w="3888432"/>
                <a:gridCol w="3888432"/>
              </a:tblGrid>
              <a:tr h="803553">
                <a:tc>
                  <a:txBody>
                    <a:bodyPr/>
                    <a:lstStyle/>
                    <a:p>
                      <a:pPr>
                        <a:lnSpc>
                          <a:spcPts val="1275"/>
                        </a:lnSpc>
                        <a:spcAft>
                          <a:spcPts val="1000"/>
                        </a:spcAft>
                      </a:pPr>
                      <a:r>
                        <a:rPr lang="ru-RU" sz="1800" b="1" dirty="0">
                          <a:latin typeface="Times New Roman" pitchFamily="18" charset="0"/>
                          <a:ea typeface="Calibri"/>
                          <a:cs typeface="Times New Roman" pitchFamily="18" charset="0"/>
                        </a:rPr>
                        <a:t>Название карты</a:t>
                      </a:r>
                      <a:endParaRPr lang="ru-RU" sz="1800" dirty="0">
                        <a:latin typeface="Times New Roman" pitchFamily="18" charset="0"/>
                        <a:ea typeface="Calibri"/>
                        <a:cs typeface="Times New Roman" pitchFamily="18" charset="0"/>
                      </a:endParaRPr>
                    </a:p>
                  </a:txBody>
                  <a:tcPr marL="47625" marR="47625" marT="47625" marB="47625"/>
                </a:tc>
                <a:tc>
                  <a:txBody>
                    <a:bodyPr/>
                    <a:lstStyle/>
                    <a:p>
                      <a:pPr>
                        <a:lnSpc>
                          <a:spcPts val="1275"/>
                        </a:lnSpc>
                        <a:spcAft>
                          <a:spcPts val="1000"/>
                        </a:spcAft>
                      </a:pPr>
                      <a:r>
                        <a:rPr lang="ru-RU" sz="1800" b="1" dirty="0">
                          <a:latin typeface="Times New Roman" pitchFamily="18" charset="0"/>
                          <a:ea typeface="Calibri"/>
                          <a:cs typeface="Times New Roman" pitchFamily="18" charset="0"/>
                        </a:rPr>
                        <a:t>Автор</a:t>
                      </a:r>
                      <a:endParaRPr lang="ru-RU" sz="1800" dirty="0">
                        <a:latin typeface="Times New Roman" pitchFamily="18" charset="0"/>
                        <a:ea typeface="Calibri"/>
                        <a:cs typeface="Times New Roman" pitchFamily="18" charset="0"/>
                      </a:endParaRPr>
                    </a:p>
                  </a:txBody>
                  <a:tcPr marL="47625" marR="47625" marT="47625" marB="47625"/>
                </a:tc>
              </a:tr>
              <a:tr h="987244">
                <a:tc>
                  <a:txBody>
                    <a:bodyPr/>
                    <a:lstStyle/>
                    <a:p>
                      <a:pPr>
                        <a:lnSpc>
                          <a:spcPts val="1275"/>
                        </a:lnSpc>
                        <a:spcAft>
                          <a:spcPts val="750"/>
                        </a:spcAft>
                      </a:pPr>
                      <a:endParaRPr lang="ru-RU" sz="2000" dirty="0" smtClean="0">
                        <a:latin typeface="Times New Roman" pitchFamily="18" charset="0"/>
                        <a:ea typeface="Times New Roman"/>
                        <a:cs typeface="Times New Roman" pitchFamily="18" charset="0"/>
                      </a:endParaRPr>
                    </a:p>
                    <a:p>
                      <a:pPr>
                        <a:lnSpc>
                          <a:spcPts val="1275"/>
                        </a:lnSpc>
                        <a:spcAft>
                          <a:spcPts val="750"/>
                        </a:spcAft>
                      </a:pPr>
                      <a:r>
                        <a:rPr lang="ru-RU" sz="2000" dirty="0" smtClean="0">
                          <a:latin typeface="Times New Roman" pitchFamily="18" charset="0"/>
                          <a:ea typeface="Times New Roman"/>
                          <a:cs typeface="Times New Roman" pitchFamily="18" charset="0"/>
                        </a:rPr>
                        <a:t>Карта </a:t>
                      </a:r>
                      <a:r>
                        <a:rPr lang="ru-RU" sz="2000" dirty="0">
                          <a:latin typeface="Times New Roman" pitchFamily="18" charset="0"/>
                          <a:ea typeface="Times New Roman"/>
                          <a:cs typeface="Times New Roman" pitchFamily="18" charset="0"/>
                        </a:rPr>
                        <a:t>нормативного развития</a:t>
                      </a:r>
                    </a:p>
                  </a:txBody>
                  <a:tcPr marL="47625" marR="47625" marT="47625" marB="47625"/>
                </a:tc>
                <a:tc>
                  <a:txBody>
                    <a:bodyPr/>
                    <a:lstStyle/>
                    <a:p>
                      <a:pPr>
                        <a:lnSpc>
                          <a:spcPts val="1275"/>
                        </a:lnSpc>
                        <a:spcAft>
                          <a:spcPts val="750"/>
                        </a:spcAft>
                      </a:pPr>
                      <a:endParaRPr lang="ru-RU" sz="2000" dirty="0" smtClean="0">
                        <a:latin typeface="Times New Roman" pitchFamily="18" charset="0"/>
                        <a:ea typeface="Times New Roman"/>
                        <a:cs typeface="Times New Roman" pitchFamily="18" charset="0"/>
                      </a:endParaRPr>
                    </a:p>
                    <a:p>
                      <a:pPr>
                        <a:lnSpc>
                          <a:spcPts val="1275"/>
                        </a:lnSpc>
                        <a:spcAft>
                          <a:spcPts val="750"/>
                        </a:spcAft>
                      </a:pPr>
                      <a:r>
                        <a:rPr lang="ru-RU" sz="2000" dirty="0" smtClean="0">
                          <a:latin typeface="Times New Roman" pitchFamily="18" charset="0"/>
                          <a:ea typeface="Times New Roman"/>
                          <a:cs typeface="Times New Roman" pitchFamily="18" charset="0"/>
                        </a:rPr>
                        <a:t>Н.А</a:t>
                      </a:r>
                      <a:r>
                        <a:rPr lang="ru-RU" sz="2000" dirty="0">
                          <a:latin typeface="Times New Roman" pitchFamily="18" charset="0"/>
                          <a:ea typeface="Times New Roman"/>
                          <a:cs typeface="Times New Roman" pitchFamily="18" charset="0"/>
                        </a:rPr>
                        <a:t>. Короткова, П.Г. </a:t>
                      </a:r>
                      <a:r>
                        <a:rPr lang="ru-RU" sz="2000" dirty="0" err="1">
                          <a:latin typeface="Times New Roman" pitchFamily="18" charset="0"/>
                          <a:ea typeface="Times New Roman"/>
                          <a:cs typeface="Times New Roman" pitchFamily="18" charset="0"/>
                        </a:rPr>
                        <a:t>Нежнов</a:t>
                      </a:r>
                      <a:endParaRPr lang="ru-RU" sz="2000" dirty="0">
                        <a:latin typeface="Times New Roman" pitchFamily="18" charset="0"/>
                        <a:ea typeface="Times New Roman"/>
                        <a:cs typeface="Times New Roman" pitchFamily="18" charset="0"/>
                      </a:endParaRPr>
                    </a:p>
                  </a:txBody>
                  <a:tcPr marL="47625" marR="47625" marT="47625" marB="47625"/>
                </a:tc>
              </a:tr>
              <a:tr h="987244">
                <a:tc>
                  <a:txBody>
                    <a:bodyPr/>
                    <a:lstStyle/>
                    <a:p>
                      <a:pPr>
                        <a:lnSpc>
                          <a:spcPts val="1275"/>
                        </a:lnSpc>
                        <a:spcAft>
                          <a:spcPts val="750"/>
                        </a:spcAft>
                      </a:pPr>
                      <a:endParaRPr lang="ru-RU" sz="2000" dirty="0" smtClean="0">
                        <a:latin typeface="Times New Roman" pitchFamily="18" charset="0"/>
                        <a:ea typeface="Times New Roman"/>
                        <a:cs typeface="Times New Roman" pitchFamily="18" charset="0"/>
                      </a:endParaRPr>
                    </a:p>
                    <a:p>
                      <a:pPr>
                        <a:lnSpc>
                          <a:spcPts val="1275"/>
                        </a:lnSpc>
                        <a:spcAft>
                          <a:spcPts val="750"/>
                        </a:spcAft>
                      </a:pPr>
                      <a:r>
                        <a:rPr lang="ru-RU" sz="2000" dirty="0" smtClean="0">
                          <a:latin typeface="Times New Roman" pitchFamily="18" charset="0"/>
                          <a:ea typeface="Times New Roman"/>
                          <a:cs typeface="Times New Roman" pitchFamily="18" charset="0"/>
                        </a:rPr>
                        <a:t>Карта </a:t>
                      </a:r>
                      <a:r>
                        <a:rPr lang="ru-RU" sz="2000" dirty="0">
                          <a:latin typeface="Times New Roman" pitchFamily="18" charset="0"/>
                          <a:ea typeface="Times New Roman"/>
                          <a:cs typeface="Times New Roman" pitchFamily="18" charset="0"/>
                        </a:rPr>
                        <a:t>проявления самостоятельности</a:t>
                      </a:r>
                    </a:p>
                  </a:txBody>
                  <a:tcPr marL="47625" marR="47625" marT="47625" marB="47625"/>
                </a:tc>
                <a:tc>
                  <a:txBody>
                    <a:bodyPr/>
                    <a:lstStyle/>
                    <a:p>
                      <a:pPr>
                        <a:lnSpc>
                          <a:spcPts val="1275"/>
                        </a:lnSpc>
                        <a:spcAft>
                          <a:spcPts val="750"/>
                        </a:spcAft>
                      </a:pPr>
                      <a:endParaRPr lang="ru-RU" sz="2000" dirty="0" smtClean="0">
                        <a:latin typeface="Times New Roman" pitchFamily="18" charset="0"/>
                        <a:ea typeface="Times New Roman"/>
                        <a:cs typeface="Times New Roman" pitchFamily="18" charset="0"/>
                      </a:endParaRPr>
                    </a:p>
                    <a:p>
                      <a:pPr>
                        <a:lnSpc>
                          <a:spcPts val="1275"/>
                        </a:lnSpc>
                        <a:spcAft>
                          <a:spcPts val="750"/>
                        </a:spcAft>
                      </a:pPr>
                      <a:r>
                        <a:rPr lang="ru-RU" sz="2000" dirty="0" smtClean="0">
                          <a:latin typeface="Times New Roman" pitchFamily="18" charset="0"/>
                          <a:ea typeface="Times New Roman"/>
                          <a:cs typeface="Times New Roman" pitchFamily="18" charset="0"/>
                        </a:rPr>
                        <a:t>А.М</a:t>
                      </a:r>
                      <a:r>
                        <a:rPr lang="ru-RU" sz="2000" dirty="0">
                          <a:latin typeface="Times New Roman" pitchFamily="18" charset="0"/>
                          <a:ea typeface="Times New Roman"/>
                          <a:cs typeface="Times New Roman" pitchFamily="18" charset="0"/>
                        </a:rPr>
                        <a:t>. Щетинина</a:t>
                      </a:r>
                    </a:p>
                  </a:txBody>
                  <a:tcPr marL="47625" marR="47625" marT="47625" marB="47625"/>
                </a:tc>
              </a:tr>
              <a:tr h="987244">
                <a:tc>
                  <a:txBody>
                    <a:bodyPr/>
                    <a:lstStyle/>
                    <a:p>
                      <a:pPr>
                        <a:lnSpc>
                          <a:spcPts val="1275"/>
                        </a:lnSpc>
                        <a:spcAft>
                          <a:spcPts val="750"/>
                        </a:spcAft>
                      </a:pPr>
                      <a:endParaRPr lang="ru-RU" sz="2000" dirty="0" smtClean="0">
                        <a:latin typeface="Times New Roman" pitchFamily="18" charset="0"/>
                        <a:ea typeface="Times New Roman"/>
                        <a:cs typeface="Times New Roman" pitchFamily="18" charset="0"/>
                      </a:endParaRPr>
                    </a:p>
                    <a:p>
                      <a:pPr>
                        <a:lnSpc>
                          <a:spcPts val="1275"/>
                        </a:lnSpc>
                        <a:spcAft>
                          <a:spcPts val="750"/>
                        </a:spcAft>
                      </a:pPr>
                      <a:r>
                        <a:rPr lang="ru-RU" sz="2000" dirty="0" smtClean="0">
                          <a:latin typeface="Times New Roman" pitchFamily="18" charset="0"/>
                          <a:ea typeface="Times New Roman"/>
                          <a:cs typeface="Times New Roman" pitchFamily="18" charset="0"/>
                        </a:rPr>
                        <a:t>Карта </a:t>
                      </a:r>
                      <a:r>
                        <a:rPr lang="ru-RU" sz="2000" dirty="0">
                          <a:latin typeface="Times New Roman" pitchFamily="18" charset="0"/>
                          <a:ea typeface="Times New Roman"/>
                          <a:cs typeface="Times New Roman" pitchFamily="18" charset="0"/>
                        </a:rPr>
                        <a:t>проявления активности</a:t>
                      </a:r>
                    </a:p>
                  </a:txBody>
                  <a:tcPr marL="47625" marR="47625" marT="47625" marB="47625"/>
                </a:tc>
                <a:tc>
                  <a:txBody>
                    <a:bodyPr/>
                    <a:lstStyle/>
                    <a:p>
                      <a:pPr>
                        <a:lnSpc>
                          <a:spcPts val="1275"/>
                        </a:lnSpc>
                        <a:spcAft>
                          <a:spcPts val="750"/>
                        </a:spcAft>
                      </a:pPr>
                      <a:endParaRPr lang="ru-RU" sz="2000" dirty="0" smtClean="0">
                        <a:latin typeface="Times New Roman" pitchFamily="18" charset="0"/>
                        <a:ea typeface="Times New Roman"/>
                        <a:cs typeface="Times New Roman" pitchFamily="18" charset="0"/>
                      </a:endParaRPr>
                    </a:p>
                    <a:p>
                      <a:pPr>
                        <a:lnSpc>
                          <a:spcPts val="1275"/>
                        </a:lnSpc>
                        <a:spcAft>
                          <a:spcPts val="750"/>
                        </a:spcAft>
                      </a:pPr>
                      <a:r>
                        <a:rPr lang="ru-RU" sz="2000" dirty="0" smtClean="0">
                          <a:latin typeface="Times New Roman" pitchFamily="18" charset="0"/>
                          <a:ea typeface="Times New Roman"/>
                          <a:cs typeface="Times New Roman" pitchFamily="18" charset="0"/>
                        </a:rPr>
                        <a:t>А.М</a:t>
                      </a:r>
                      <a:r>
                        <a:rPr lang="ru-RU" sz="2000" dirty="0">
                          <a:latin typeface="Times New Roman" pitchFamily="18" charset="0"/>
                          <a:ea typeface="Times New Roman"/>
                          <a:cs typeface="Times New Roman" pitchFamily="18" charset="0"/>
                        </a:rPr>
                        <a:t>. Щетинина, Н.А. Абрамова</a:t>
                      </a:r>
                    </a:p>
                  </a:txBody>
                  <a:tcPr marL="47625" marR="47625" marT="47625" marB="47625"/>
                </a:tc>
              </a:tr>
              <a:tr h="987244">
                <a:tc>
                  <a:txBody>
                    <a:bodyPr/>
                    <a:lstStyle/>
                    <a:p>
                      <a:pPr>
                        <a:lnSpc>
                          <a:spcPts val="1275"/>
                        </a:lnSpc>
                        <a:spcAft>
                          <a:spcPts val="750"/>
                        </a:spcAft>
                      </a:pPr>
                      <a:endParaRPr lang="ru-RU" sz="2000" dirty="0" smtClean="0">
                        <a:latin typeface="Times New Roman" pitchFamily="18" charset="0"/>
                        <a:ea typeface="Times New Roman"/>
                        <a:cs typeface="Times New Roman" pitchFamily="18" charset="0"/>
                      </a:endParaRPr>
                    </a:p>
                    <a:p>
                      <a:pPr>
                        <a:lnSpc>
                          <a:spcPts val="1275"/>
                        </a:lnSpc>
                        <a:spcAft>
                          <a:spcPts val="750"/>
                        </a:spcAft>
                      </a:pPr>
                      <a:r>
                        <a:rPr lang="ru-RU" sz="2000" dirty="0" smtClean="0">
                          <a:latin typeface="Times New Roman" pitchFamily="18" charset="0"/>
                          <a:ea typeface="Times New Roman"/>
                          <a:cs typeface="Times New Roman" pitchFamily="18" charset="0"/>
                        </a:rPr>
                        <a:t>Карта </a:t>
                      </a:r>
                      <a:r>
                        <a:rPr lang="ru-RU" sz="2000" dirty="0">
                          <a:latin typeface="Times New Roman" pitchFamily="18" charset="0"/>
                          <a:ea typeface="Times New Roman"/>
                          <a:cs typeface="Times New Roman" pitchFamily="18" charset="0"/>
                        </a:rPr>
                        <a:t>проявления инициативности</a:t>
                      </a:r>
                    </a:p>
                  </a:txBody>
                  <a:tcPr marL="47625" marR="47625" marT="47625" marB="47625"/>
                </a:tc>
                <a:tc>
                  <a:txBody>
                    <a:bodyPr/>
                    <a:lstStyle/>
                    <a:p>
                      <a:pPr>
                        <a:lnSpc>
                          <a:spcPts val="1275"/>
                        </a:lnSpc>
                        <a:spcAft>
                          <a:spcPts val="1000"/>
                        </a:spcAft>
                      </a:pPr>
                      <a:endParaRPr lang="ru-RU" sz="2000" dirty="0" smtClean="0">
                        <a:latin typeface="Times New Roman" pitchFamily="18" charset="0"/>
                        <a:ea typeface="Calibri"/>
                        <a:cs typeface="Times New Roman" pitchFamily="18" charset="0"/>
                      </a:endParaRPr>
                    </a:p>
                    <a:p>
                      <a:pPr>
                        <a:lnSpc>
                          <a:spcPts val="1275"/>
                        </a:lnSpc>
                        <a:spcAft>
                          <a:spcPts val="1000"/>
                        </a:spcAft>
                      </a:pPr>
                      <a:r>
                        <a:rPr lang="ru-RU" sz="2000" dirty="0" smtClean="0">
                          <a:latin typeface="Times New Roman" pitchFamily="18" charset="0"/>
                          <a:ea typeface="Calibri"/>
                          <a:cs typeface="Times New Roman" pitchFamily="18" charset="0"/>
                        </a:rPr>
                        <a:t>А.М</a:t>
                      </a:r>
                      <a:r>
                        <a:rPr lang="ru-RU" sz="2000" dirty="0">
                          <a:latin typeface="Times New Roman" pitchFamily="18" charset="0"/>
                          <a:ea typeface="Calibri"/>
                          <a:cs typeface="Times New Roman" pitchFamily="18" charset="0"/>
                        </a:rPr>
                        <a:t>. Щетинина</a:t>
                      </a:r>
                    </a:p>
                  </a:txBody>
                  <a:tcPr marL="47625" marR="47625" marT="47625" marB="47625"/>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404665"/>
            <a:ext cx="7772400" cy="1224135"/>
          </a:xfrm>
        </p:spPr>
        <p:txBody>
          <a:bodyPr>
            <a:normAutofit fontScale="90000"/>
          </a:bodyPr>
          <a:lstStyle/>
          <a:p>
            <a:r>
              <a:rPr lang="ru-RU" dirty="0" smtClean="0">
                <a:solidFill>
                  <a:srgbClr val="C00000"/>
                </a:solidFill>
                <a:latin typeface="Times New Roman" pitchFamily="18" charset="0"/>
                <a:cs typeface="Times New Roman" pitchFamily="18" charset="0"/>
              </a:rPr>
              <a:t>Как использовать результаты</a:t>
            </a:r>
            <a:r>
              <a:rPr lang="ru-RU" b="1" dirty="0" smtClean="0"/>
              <a:t/>
            </a:r>
            <a:br>
              <a:rPr lang="ru-RU" b="1" dirty="0" smtClean="0"/>
            </a:br>
            <a:endParaRPr lang="ru-RU" dirty="0"/>
          </a:p>
        </p:txBody>
      </p:sp>
      <p:sp>
        <p:nvSpPr>
          <p:cNvPr id="3" name="Подзаголовок 2"/>
          <p:cNvSpPr>
            <a:spLocks noGrp="1"/>
          </p:cNvSpPr>
          <p:nvPr>
            <p:ph type="subTitle" idx="1"/>
          </p:nvPr>
        </p:nvSpPr>
        <p:spPr>
          <a:xfrm>
            <a:off x="755576" y="1988840"/>
            <a:ext cx="7704856" cy="3649960"/>
          </a:xfrm>
        </p:spPr>
        <p:txBody>
          <a:bodyPr>
            <a:normAutofit fontScale="92500" lnSpcReduction="10000"/>
          </a:bodyPr>
          <a:lstStyle/>
          <a:p>
            <a:pPr algn="just"/>
            <a:r>
              <a:rPr lang="ru-RU" sz="3000" dirty="0" smtClean="0">
                <a:solidFill>
                  <a:schemeClr val="tx1"/>
                </a:solidFill>
                <a:latin typeface="Times New Roman" pitchFamily="18" charset="0"/>
                <a:cs typeface="Times New Roman" pitchFamily="18" charset="0"/>
              </a:rPr>
              <a:t>Результаты диагностики позволяют педагогу выявить детей, которые нуждаются в индивидуальной работе. На основании полученных данных педагог проектирует образовательную работу: меняет тактику взаимодействия с детьми, обновляет дидактические средства. Также педагог продумывает использование новых методов и технологии в работе с детьми.</a:t>
            </a:r>
          </a:p>
          <a:p>
            <a:endParaRPr lang="ru-RU"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60649"/>
            <a:ext cx="7772400" cy="2016224"/>
          </a:xfrm>
        </p:spPr>
        <p:txBody>
          <a:bodyPr>
            <a:normAutofit fontScale="90000"/>
          </a:bodyPr>
          <a:lstStyle/>
          <a:p>
            <a:r>
              <a:rPr lang="ru-RU" b="1" dirty="0" smtClean="0"/>
              <a:t/>
            </a:r>
            <a:br>
              <a:rPr lang="ru-RU" b="1" dirty="0" smtClean="0"/>
            </a:br>
            <a:r>
              <a:rPr lang="ru-RU" dirty="0" smtClean="0">
                <a:latin typeface="Times New Roman" pitchFamily="18" charset="0"/>
                <a:cs typeface="Times New Roman" pitchFamily="18" charset="0"/>
              </a:rPr>
              <a:t>Карты диагностики не подлежат контролю</a:t>
            </a:r>
            <a:r>
              <a:rPr lang="ru-RU" dirty="0" smtClean="0"/>
              <a:t/>
            </a:r>
            <a:br>
              <a:rPr lang="ru-RU" dirty="0" smtClean="0"/>
            </a:br>
            <a:endParaRPr lang="ru-RU" dirty="0"/>
          </a:p>
        </p:txBody>
      </p:sp>
      <p:sp>
        <p:nvSpPr>
          <p:cNvPr id="3" name="Подзаголовок 2"/>
          <p:cNvSpPr>
            <a:spLocks noGrp="1"/>
          </p:cNvSpPr>
          <p:nvPr>
            <p:ph type="subTitle" idx="1"/>
          </p:nvPr>
        </p:nvSpPr>
        <p:spPr>
          <a:xfrm>
            <a:off x="755576" y="2492896"/>
            <a:ext cx="7848872" cy="3145904"/>
          </a:xfrm>
        </p:spPr>
        <p:txBody>
          <a:bodyPr/>
          <a:lstStyle/>
          <a:p>
            <a:pPr algn="just"/>
            <a:r>
              <a:rPr lang="ru-RU" dirty="0" smtClean="0">
                <a:solidFill>
                  <a:schemeClr val="tx1"/>
                </a:solidFill>
              </a:rPr>
              <a:t>	</a:t>
            </a:r>
            <a:r>
              <a:rPr lang="ru-RU" i="1" dirty="0" smtClean="0">
                <a:solidFill>
                  <a:srgbClr val="C00000"/>
                </a:solidFill>
              </a:rPr>
              <a:t>Контролирующий орган может запросить только обобщенные результаты диагностики, то есть средний по группе или по детскому саду уровень освоения ОП ДО.</a:t>
            </a:r>
          </a:p>
          <a:p>
            <a:endParaRPr lang="ru-RU"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250706"/>
          </a:xfrm>
        </p:spPr>
        <p:txBody>
          <a:bodyPr>
            <a:normAutofit fontScale="90000"/>
          </a:bodyPr>
          <a:lstStyle/>
          <a:p>
            <a:pPr algn="just"/>
            <a:r>
              <a:rPr lang="ru-RU" sz="2700" dirty="0" smtClean="0">
                <a:latin typeface="Times New Roman" pitchFamily="18" charset="0"/>
                <a:cs typeface="Times New Roman" pitchFamily="18" charset="0"/>
              </a:rPr>
              <a:t>	Итоги проведения педагогической диагностики подводит старший воспитатель. Педагоги готовят отчет о результатах </a:t>
            </a:r>
            <a:r>
              <a:rPr lang="ru-RU" sz="2700" dirty="0" err="1" smtClean="0">
                <a:latin typeface="Times New Roman" pitchFamily="18" charset="0"/>
                <a:cs typeface="Times New Roman" pitchFamily="18" charset="0"/>
              </a:rPr>
              <a:t>педдиагностики</a:t>
            </a:r>
            <a:r>
              <a:rPr lang="ru-RU" sz="2700" dirty="0" smtClean="0">
                <a:latin typeface="Times New Roman" pitchFamily="18" charset="0"/>
                <a:cs typeface="Times New Roman" pitchFamily="18" charset="0"/>
              </a:rPr>
              <a:t> и представляют его старшему воспитателю. Старший воспитатель на основе выводов педагогов составляет аналитическую справку в конце учебного года. В ней специалист указывает причины недостаточно высокого уровня освоения программного материала по образовательным областям.</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	</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	Также на основе полученных результатов старший воспитатель дает рекомендации по совершенствованию образовательного процесса на новый учебный год. Аналитическую справку по результатам диагностики индивидуального развития дошкольников старший воспитатель зачитывает на педагогическом совете.</a:t>
            </a:r>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74642"/>
          </a:xfrm>
        </p:spPr>
        <p:txBody>
          <a:bodyPr/>
          <a:lstStyle/>
          <a:p>
            <a:r>
              <a:rPr lang="ru-RU" dirty="0" smtClean="0">
                <a:latin typeface="Times New Roman" pitchFamily="18" charset="0"/>
                <a:cs typeface="Times New Roman" pitchFamily="18" charset="0"/>
              </a:rPr>
              <a:t>СПАСИБО ЗА ВНИМАНИЕ</a:t>
            </a:r>
            <a:endParaRPr lang="ru-RU"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cap="all" dirty="0" smtClean="0">
                <a:solidFill>
                  <a:srgbClr val="C00000"/>
                </a:solidFill>
                <a:latin typeface="Times New Roman" pitchFamily="18" charset="0"/>
                <a:cs typeface="Times New Roman" pitchFamily="18" charset="0"/>
              </a:rPr>
              <a:t>ОБОСНОВАНИЕ</a:t>
            </a:r>
            <a:r>
              <a:rPr lang="ru-RU" b="1" dirty="0" smtClean="0"/>
              <a:t/>
            </a:r>
            <a:br>
              <a:rPr lang="ru-RU" b="1" dirty="0" smtClean="0"/>
            </a:br>
            <a:endParaRPr lang="ru-RU" dirty="0"/>
          </a:p>
        </p:txBody>
      </p:sp>
      <p:sp>
        <p:nvSpPr>
          <p:cNvPr id="3" name="Содержимое 2"/>
          <p:cNvSpPr>
            <a:spLocks noGrp="1"/>
          </p:cNvSpPr>
          <p:nvPr>
            <p:ph idx="1"/>
          </p:nvPr>
        </p:nvSpPr>
        <p:spPr/>
        <p:txBody>
          <a:bodyPr/>
          <a:lstStyle/>
          <a:p>
            <a:r>
              <a:rPr lang="ru-RU" dirty="0" smtClean="0">
                <a:latin typeface="Times New Roman" pitchFamily="18" charset="0"/>
                <a:cs typeface="Times New Roman" pitchFamily="18" charset="0"/>
              </a:rPr>
              <a:t>Педагогическая диагностика — это механизм, который позволяет выявить индивидуальные особенности детей дошкольного возраста, связанные с оценкой эффективности педагогических действий и осуществления их дальнейшего планирования (</a:t>
            </a:r>
            <a:r>
              <a:rPr lang="ru-RU" dirty="0" smtClean="0">
                <a:latin typeface="Times New Roman" pitchFamily="18" charset="0"/>
                <a:cs typeface="Times New Roman" pitchFamily="18" charset="0"/>
                <a:hlinkClick r:id="rId2"/>
              </a:rPr>
              <a:t>п. 3.2.3 ФГОС ДО</a:t>
            </a:r>
            <a:r>
              <a:rPr lang="ru-RU" dirty="0" smtClean="0">
                <a:latin typeface="Times New Roman" pitchFamily="18" charset="0"/>
                <a:cs typeface="Times New Roman" pitchFamily="18" charset="0"/>
              </a:rPr>
              <a:t>).</a:t>
            </a:r>
          </a:p>
          <a:p>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solidFill>
                  <a:srgbClr val="C00000"/>
                </a:solidFill>
                <a:latin typeface="Times New Roman" pitchFamily="18" charset="0"/>
                <a:cs typeface="Times New Roman" pitchFamily="18" charset="0"/>
              </a:rPr>
              <a:t>Цели и задачи</a:t>
            </a:r>
            <a:r>
              <a:rPr lang="ru-RU" b="1" dirty="0" smtClean="0"/>
              <a:t/>
            </a:r>
            <a:br>
              <a:rPr lang="ru-RU" b="1" dirty="0" smtClean="0"/>
            </a:br>
            <a:endParaRPr lang="ru-RU" dirty="0"/>
          </a:p>
        </p:txBody>
      </p:sp>
      <p:sp>
        <p:nvSpPr>
          <p:cNvPr id="3" name="Содержимое 2"/>
          <p:cNvSpPr>
            <a:spLocks noGrp="1"/>
          </p:cNvSpPr>
          <p:nvPr>
            <p:ph idx="1"/>
          </p:nvPr>
        </p:nvSpPr>
        <p:spPr/>
        <p:txBody>
          <a:bodyPr>
            <a:normAutofit fontScale="92500" lnSpcReduction="20000"/>
          </a:bodyPr>
          <a:lstStyle/>
          <a:p>
            <a:pPr>
              <a:buNone/>
            </a:pPr>
            <a:r>
              <a:rPr lang="ru-RU" sz="3000" b="1" dirty="0" smtClean="0">
                <a:latin typeface="Times New Roman" pitchFamily="18" charset="0"/>
                <a:cs typeface="Times New Roman" pitchFamily="18" charset="0"/>
              </a:rPr>
              <a:t>   Цель педагогической диагностики</a:t>
            </a:r>
            <a:r>
              <a:rPr lang="ru-RU" sz="3000" dirty="0" smtClean="0">
                <a:latin typeface="Times New Roman" pitchFamily="18" charset="0"/>
                <a:cs typeface="Times New Roman" pitchFamily="18" charset="0"/>
              </a:rPr>
              <a:t> — </a:t>
            </a:r>
            <a:r>
              <a:rPr lang="ru-RU" sz="3000" dirty="0" smtClean="0">
                <a:latin typeface="Times New Roman" pitchFamily="18" charset="0"/>
                <a:cs typeface="Times New Roman" pitchFamily="18" charset="0"/>
              </a:rPr>
              <a:t>определение уровня </a:t>
            </a:r>
            <a:r>
              <a:rPr lang="ru-RU" sz="3000" dirty="0" err="1" smtClean="0">
                <a:latin typeface="Times New Roman" pitchFamily="18" charset="0"/>
                <a:cs typeface="Times New Roman" pitchFamily="18" charset="0"/>
              </a:rPr>
              <a:t>сформированности</a:t>
            </a:r>
            <a:r>
              <a:rPr lang="ru-RU" sz="3000" dirty="0" smtClean="0">
                <a:latin typeface="Times New Roman" pitchFamily="18" charset="0"/>
                <a:cs typeface="Times New Roman" pitchFamily="18" charset="0"/>
              </a:rPr>
              <a:t> знаний и уровень овладения ребенком каждым видом детской деятельности в соответствии с возрастными особенностями.</a:t>
            </a:r>
          </a:p>
          <a:p>
            <a:pPr>
              <a:buNone/>
            </a:pPr>
            <a:r>
              <a:rPr lang="ru-RU" sz="3000" b="1" dirty="0" smtClean="0">
                <a:latin typeface="Times New Roman" pitchFamily="18" charset="0"/>
                <a:cs typeface="Times New Roman" pitchFamily="18" charset="0"/>
              </a:rPr>
              <a:t>   Задачи педагогической диагностики:</a:t>
            </a:r>
            <a:endParaRPr lang="ru-RU" sz="3000" dirty="0" smtClean="0">
              <a:latin typeface="Times New Roman" pitchFamily="18" charset="0"/>
              <a:cs typeface="Times New Roman" pitchFamily="18" charset="0"/>
            </a:endParaRPr>
          </a:p>
          <a:p>
            <a:pPr lvl="0"/>
            <a:r>
              <a:rPr lang="ru-RU" sz="3000" dirty="0" smtClean="0">
                <a:latin typeface="Times New Roman" pitchFamily="18" charset="0"/>
                <a:cs typeface="Times New Roman" pitchFamily="18" charset="0"/>
              </a:rPr>
              <a:t>получить информацию об индивидуальных особенностях развития ребенка;</a:t>
            </a:r>
          </a:p>
          <a:p>
            <a:pPr lvl="0"/>
            <a:r>
              <a:rPr lang="ru-RU" sz="3000" dirty="0" smtClean="0">
                <a:latin typeface="Times New Roman" pitchFamily="18" charset="0"/>
                <a:cs typeface="Times New Roman" pitchFamily="18" charset="0"/>
              </a:rPr>
              <a:t>оптимизировать работу с группой детей;</a:t>
            </a:r>
          </a:p>
          <a:p>
            <a:pPr lvl="0"/>
            <a:r>
              <a:rPr lang="ru-RU" sz="3000" dirty="0" smtClean="0">
                <a:latin typeface="Times New Roman" pitchFamily="18" charset="0"/>
                <a:cs typeface="Times New Roman" pitchFamily="18" charset="0"/>
              </a:rPr>
              <a:t>совершенствовать организацию образовательного процесса.</a:t>
            </a:r>
          </a:p>
          <a:p>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74642"/>
          </a:xfrm>
        </p:spPr>
        <p:txBody>
          <a:bodyPr>
            <a:normAutofit fontScale="90000"/>
          </a:bodyPr>
          <a:lstStyle/>
          <a:p>
            <a:pPr algn="just"/>
            <a:r>
              <a:rPr lang="ru-RU" sz="4000" dirty="0" smtClean="0">
                <a:latin typeface="Times New Roman" pitchFamily="18" charset="0"/>
                <a:cs typeface="Times New Roman" pitchFamily="18" charset="0"/>
              </a:rPr>
              <a:t>Диагностика должна быть направлена на изучение </a:t>
            </a:r>
            <a:r>
              <a:rPr lang="ru-RU" sz="4000" dirty="0" err="1" smtClean="0">
                <a:latin typeface="Times New Roman" pitchFamily="18" charset="0"/>
                <a:cs typeface="Times New Roman" pitchFamily="18" charset="0"/>
              </a:rPr>
              <a:t>деятельностных</a:t>
            </a:r>
            <a:r>
              <a:rPr lang="ru-RU" sz="4000" dirty="0" smtClean="0">
                <a:latin typeface="Times New Roman" pitchFamily="18" charset="0"/>
                <a:cs typeface="Times New Roman" pitchFamily="18" charset="0"/>
              </a:rPr>
              <a:t> умений ребенка, его интересов, предпочтений, способов взаимодействия со взрослыми и сверстниками (</a:t>
            </a:r>
            <a:r>
              <a:rPr lang="ru-RU" sz="4000" dirty="0" smtClean="0">
                <a:latin typeface="Times New Roman" pitchFamily="18" charset="0"/>
                <a:cs typeface="Times New Roman" pitchFamily="18" charset="0"/>
                <a:hlinkClick r:id="rId2"/>
              </a:rPr>
              <a:t>п. 16.1 ФОП ДО</a:t>
            </a:r>
            <a:r>
              <a:rPr lang="ru-RU" sz="4000" dirty="0" smtClean="0">
                <a:latin typeface="Times New Roman" pitchFamily="18" charset="0"/>
                <a:cs typeface="Times New Roman" pitchFamily="18" charset="0"/>
              </a:rPr>
              <a:t>). Она позволяет выявлять особенности и динамику развития ребенка.</a:t>
            </a:r>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149080"/>
            <a:ext cx="7772400" cy="1619895"/>
          </a:xfrm>
        </p:spPr>
        <p:txBody>
          <a:bodyPr>
            <a:normAutofit fontScale="90000"/>
          </a:bodyPr>
          <a:lstStyle/>
          <a:p>
            <a:r>
              <a:rPr lang="ru-RU" sz="2700" dirty="0" smtClean="0">
                <a:solidFill>
                  <a:srgbClr val="C00000"/>
                </a:solidFill>
                <a:latin typeface="Times New Roman" pitchFamily="18" charset="0"/>
                <a:cs typeface="Times New Roman" pitchFamily="18" charset="0"/>
              </a:rPr>
              <a:t>Целевые ориентиры не оценивают и не используют, чтобы формально сравнивать с реальными достижениями детей</a:t>
            </a:r>
            <a:r>
              <a:rPr lang="ru-RU" dirty="0" smtClean="0"/>
              <a:t/>
            </a:r>
            <a:br>
              <a:rPr lang="ru-RU" dirty="0" smtClean="0"/>
            </a:br>
            <a:endParaRPr lang="ru-RU" dirty="0"/>
          </a:p>
        </p:txBody>
      </p:sp>
      <p:sp>
        <p:nvSpPr>
          <p:cNvPr id="3" name="Текст 2"/>
          <p:cNvSpPr>
            <a:spLocks noGrp="1"/>
          </p:cNvSpPr>
          <p:nvPr>
            <p:ph type="body" idx="1"/>
          </p:nvPr>
        </p:nvSpPr>
        <p:spPr>
          <a:xfrm>
            <a:off x="722313" y="620689"/>
            <a:ext cx="7772400" cy="2376263"/>
          </a:xfrm>
        </p:spPr>
        <p:txBody>
          <a:bodyPr/>
          <a:lstStyle/>
          <a:p>
            <a:pPr algn="just"/>
            <a:r>
              <a:rPr lang="ru-RU" sz="2400" dirty="0" smtClean="0">
                <a:solidFill>
                  <a:schemeClr val="tx1"/>
                </a:solidFill>
                <a:latin typeface="Times New Roman" pitchFamily="18" charset="0"/>
                <a:cs typeface="Times New Roman" pitchFamily="18" charset="0"/>
              </a:rPr>
              <a:t>Целевые ориентиры нельзя использовать, чтобы оценивать соответствие требованиям образовательной деятельности и подготовки детей. Также освоение ОП ДО не сопровождается проведением промежуточных аттестаций и итоговой аттестации воспитанников.</a:t>
            </a:r>
          </a:p>
          <a:p>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404665"/>
            <a:ext cx="7772400" cy="1080119"/>
          </a:xfrm>
        </p:spPr>
        <p:txBody>
          <a:bodyPr>
            <a:normAutofit fontScale="90000"/>
          </a:bodyPr>
          <a:lstStyle/>
          <a:p>
            <a:r>
              <a:rPr lang="ru-RU" dirty="0" smtClean="0">
                <a:solidFill>
                  <a:srgbClr val="C00000"/>
                </a:solidFill>
                <a:latin typeface="Times New Roman" pitchFamily="18" charset="0"/>
                <a:cs typeface="Times New Roman" pitchFamily="18" charset="0"/>
              </a:rPr>
              <a:t>Кто проводит диагностику?</a:t>
            </a:r>
            <a:r>
              <a:rPr lang="ru-RU" b="1" dirty="0" smtClean="0"/>
              <a:t/>
            </a:r>
            <a:br>
              <a:rPr lang="ru-RU" b="1" dirty="0" smtClean="0"/>
            </a:br>
            <a:endParaRPr lang="ru-RU" dirty="0"/>
          </a:p>
        </p:txBody>
      </p:sp>
      <p:sp>
        <p:nvSpPr>
          <p:cNvPr id="3" name="Подзаголовок 2"/>
          <p:cNvSpPr>
            <a:spLocks noGrp="1"/>
          </p:cNvSpPr>
          <p:nvPr>
            <p:ph type="subTitle" idx="1"/>
          </p:nvPr>
        </p:nvSpPr>
        <p:spPr>
          <a:xfrm>
            <a:off x="827584" y="1988840"/>
            <a:ext cx="7632848" cy="3649960"/>
          </a:xfrm>
        </p:spPr>
        <p:txBody>
          <a:bodyPr/>
          <a:lstStyle/>
          <a:p>
            <a:pPr algn="just"/>
            <a:r>
              <a:rPr lang="ru-RU" dirty="0" smtClean="0">
                <a:solidFill>
                  <a:schemeClr val="tx1"/>
                </a:solidFill>
                <a:latin typeface="Times New Roman" pitchFamily="18" charset="0"/>
                <a:cs typeface="Times New Roman" pitchFamily="18" charset="0"/>
              </a:rPr>
              <a:t>Педагогическую диагностику детей проводят воспитатели, музыкальный руководитель, инструктор по физической культуре и другие педагоги детского сада. Согласие родителей на участие в диагностике не требуется.</a:t>
            </a:r>
          </a:p>
          <a:p>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476672"/>
            <a:ext cx="7772400" cy="1152127"/>
          </a:xfrm>
        </p:spPr>
        <p:txBody>
          <a:bodyPr>
            <a:normAutofit fontScale="90000"/>
          </a:bodyPr>
          <a:lstStyle/>
          <a:p>
            <a:r>
              <a:rPr lang="ru-RU" dirty="0" smtClean="0">
                <a:solidFill>
                  <a:srgbClr val="C00000"/>
                </a:solidFill>
                <a:latin typeface="Times New Roman" pitchFamily="18" charset="0"/>
                <a:cs typeface="Times New Roman" pitchFamily="18" charset="0"/>
              </a:rPr>
              <a:t>Для чего проводить диагностику?</a:t>
            </a:r>
            <a:endParaRPr lang="ru-RU" dirty="0">
              <a:solidFill>
                <a:srgbClr val="C00000"/>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755576" y="2060848"/>
            <a:ext cx="7704856" cy="3577952"/>
          </a:xfrm>
        </p:spPr>
        <p:txBody>
          <a:bodyPr>
            <a:normAutofit lnSpcReduction="10000"/>
          </a:bodyPr>
          <a:lstStyle/>
          <a:p>
            <a:pPr algn="l"/>
            <a:r>
              <a:rPr lang="ru-RU" b="1" dirty="0" smtClean="0">
                <a:solidFill>
                  <a:srgbClr val="C00000"/>
                </a:solidFill>
                <a:latin typeface="Times New Roman" pitchFamily="18" charset="0"/>
                <a:cs typeface="Times New Roman" pitchFamily="18" charset="0"/>
              </a:rPr>
              <a:t>Педагогическую диагностику проводят, чтобы проследить динамику развития конкретного ребенка по отношению к самому себе</a:t>
            </a:r>
            <a:endParaRPr lang="ru-RU" dirty="0" smtClean="0">
              <a:solidFill>
                <a:srgbClr val="C00000"/>
              </a:solidFill>
              <a:latin typeface="Times New Roman" pitchFamily="18" charset="0"/>
              <a:cs typeface="Times New Roman" pitchFamily="18" charset="0"/>
            </a:endParaRPr>
          </a:p>
          <a:p>
            <a:pPr algn="l"/>
            <a:r>
              <a:rPr lang="ru-RU" dirty="0" smtClean="0">
                <a:solidFill>
                  <a:schemeClr val="tx1"/>
                </a:solidFill>
                <a:latin typeface="Times New Roman" pitchFamily="18" charset="0"/>
                <a:cs typeface="Times New Roman" pitchFamily="18" charset="0"/>
              </a:rPr>
              <a:t>Нельзя сравнивать результаты диагностики ребенка с результатами других детей.</a:t>
            </a:r>
          </a:p>
          <a:p>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476673"/>
            <a:ext cx="7772400" cy="1368151"/>
          </a:xfrm>
        </p:spPr>
        <p:txBody>
          <a:bodyPr>
            <a:normAutofit/>
          </a:bodyPr>
          <a:lstStyle/>
          <a:p>
            <a:r>
              <a:rPr lang="ru-RU" sz="4000" dirty="0" smtClean="0">
                <a:solidFill>
                  <a:srgbClr val="C00000"/>
                </a:solidFill>
                <a:latin typeface="Times New Roman" pitchFamily="18" charset="0"/>
                <a:cs typeface="Times New Roman" pitchFamily="18" charset="0"/>
              </a:rPr>
              <a:t>Когда проводить</a:t>
            </a:r>
            <a:endParaRPr lang="ru-RU" sz="4000" dirty="0">
              <a:solidFill>
                <a:srgbClr val="C00000"/>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755576" y="1628800"/>
            <a:ext cx="7632848" cy="4010000"/>
          </a:xfrm>
        </p:spPr>
        <p:txBody>
          <a:bodyPr>
            <a:normAutofit fontScale="25000" lnSpcReduction="20000"/>
          </a:bodyPr>
          <a:lstStyle/>
          <a:p>
            <a:pPr algn="just"/>
            <a:r>
              <a:rPr lang="ru-RU" sz="11200" dirty="0" smtClean="0">
                <a:solidFill>
                  <a:schemeClr val="tx1"/>
                </a:solidFill>
                <a:latin typeface="Times New Roman" pitchFamily="18" charset="0"/>
                <a:cs typeface="Times New Roman" pitchFamily="18" charset="0"/>
              </a:rPr>
              <a:t>Сроки проведения педагогической диагностики детский сад определяет самостоятельно (</a:t>
            </a:r>
            <a:r>
              <a:rPr lang="ru-RU" sz="11200" dirty="0" smtClean="0">
                <a:solidFill>
                  <a:schemeClr val="tx1"/>
                </a:solidFill>
                <a:latin typeface="Times New Roman" pitchFamily="18" charset="0"/>
                <a:cs typeface="Times New Roman" pitchFamily="18" charset="0"/>
                <a:hlinkClick r:id="rId2"/>
              </a:rPr>
              <a:t>п. 16.5 ФОП ДО</a:t>
            </a:r>
            <a:r>
              <a:rPr lang="ru-RU" sz="11200" dirty="0" smtClean="0">
                <a:solidFill>
                  <a:schemeClr val="tx1"/>
                </a:solidFill>
                <a:latin typeface="Times New Roman" pitchFamily="18" charset="0"/>
                <a:cs typeface="Times New Roman" pitchFamily="18" charset="0"/>
              </a:rPr>
              <a:t>). </a:t>
            </a:r>
            <a:r>
              <a:rPr lang="ru-RU" sz="11200" dirty="0" smtClean="0">
                <a:solidFill>
                  <a:schemeClr val="tx1"/>
                </a:solidFill>
                <a:latin typeface="Times New Roman" pitchFamily="18" charset="0"/>
                <a:cs typeface="Times New Roman" pitchFamily="18" charset="0"/>
              </a:rPr>
              <a:t>Но Министерство Просвещения рекомендует нам проводить диагностику </a:t>
            </a:r>
            <a:r>
              <a:rPr lang="ru-RU" sz="11200" dirty="0" smtClean="0">
                <a:solidFill>
                  <a:schemeClr val="tx1"/>
                </a:solidFill>
                <a:latin typeface="Times New Roman" pitchFamily="18" charset="0"/>
                <a:cs typeface="Times New Roman" pitchFamily="18" charset="0"/>
              </a:rPr>
              <a:t>два </a:t>
            </a:r>
            <a:r>
              <a:rPr lang="ru-RU" sz="11200" dirty="0" smtClean="0">
                <a:solidFill>
                  <a:schemeClr val="tx1"/>
                </a:solidFill>
                <a:latin typeface="Times New Roman" pitchFamily="18" charset="0"/>
                <a:cs typeface="Times New Roman" pitchFamily="18" charset="0"/>
              </a:rPr>
              <a:t>раза в год:</a:t>
            </a:r>
          </a:p>
          <a:p>
            <a:pPr lvl="0" algn="just"/>
            <a:r>
              <a:rPr lang="ru-RU" sz="11200" i="1" dirty="0" smtClean="0">
                <a:solidFill>
                  <a:srgbClr val="C00000"/>
                </a:solidFill>
                <a:latin typeface="Times New Roman" pitchFamily="18" charset="0"/>
                <a:cs typeface="Times New Roman" pitchFamily="18" charset="0"/>
              </a:rPr>
              <a:t>- в начале учебного года, когда ребенок приходит в группу, — стартовая диагностика;</a:t>
            </a:r>
          </a:p>
          <a:p>
            <a:pPr lvl="0" algn="just"/>
            <a:r>
              <a:rPr lang="ru-RU" sz="11200" i="1" dirty="0" smtClean="0">
                <a:solidFill>
                  <a:srgbClr val="C00000"/>
                </a:solidFill>
                <a:latin typeface="Times New Roman" pitchFamily="18" charset="0"/>
                <a:cs typeface="Times New Roman" pitchFamily="18" charset="0"/>
              </a:rPr>
              <a:t>- в конце учебного года, когда ребенок достигает определенного психологического возраста, — финальная диагностика </a:t>
            </a:r>
            <a:r>
              <a:rPr lang="ru-RU" sz="11200" dirty="0" smtClean="0">
                <a:solidFill>
                  <a:schemeClr val="tx1"/>
                </a:solidFill>
                <a:latin typeface="Times New Roman" pitchFamily="18" charset="0"/>
                <a:cs typeface="Times New Roman" pitchFamily="18" charset="0"/>
              </a:rPr>
              <a:t>(</a:t>
            </a:r>
            <a:r>
              <a:rPr lang="ru-RU" sz="11200" dirty="0" smtClean="0">
                <a:solidFill>
                  <a:schemeClr val="tx1"/>
                </a:solidFill>
                <a:latin typeface="Times New Roman" pitchFamily="18" charset="0"/>
                <a:cs typeface="Times New Roman" pitchFamily="18" charset="0"/>
                <a:hlinkClick r:id="rId2"/>
              </a:rPr>
              <a:t>п. 13 Рекомендаций </a:t>
            </a:r>
            <a:r>
              <a:rPr lang="ru-RU" sz="11200" dirty="0" err="1" smtClean="0">
                <a:solidFill>
                  <a:schemeClr val="tx1"/>
                </a:solidFill>
                <a:latin typeface="Times New Roman" pitchFamily="18" charset="0"/>
                <a:cs typeface="Times New Roman" pitchFamily="18" charset="0"/>
                <a:hlinkClick r:id="rId2"/>
              </a:rPr>
              <a:t>Минпросвещения</a:t>
            </a:r>
            <a:r>
              <a:rPr lang="ru-RU" sz="11200" dirty="0" smtClean="0">
                <a:solidFill>
                  <a:schemeClr val="tx1"/>
                </a:solidFill>
                <a:latin typeface="Times New Roman" pitchFamily="18" charset="0"/>
                <a:cs typeface="Times New Roman" pitchFamily="18" charset="0"/>
                <a:hlinkClick r:id="rId2"/>
              </a:rPr>
              <a:t> от 16.08.2023 № 03-1321</a:t>
            </a:r>
            <a:r>
              <a:rPr lang="ru-RU" sz="11200" dirty="0" smtClean="0">
                <a:solidFill>
                  <a:schemeClr val="tx1"/>
                </a:solidFill>
                <a:latin typeface="Times New Roman" pitchFamily="18" charset="0"/>
                <a:cs typeface="Times New Roman" pitchFamily="18" charset="0"/>
              </a:rPr>
              <a:t>).</a:t>
            </a:r>
          </a:p>
          <a:p>
            <a:endParaRPr lang="ru-RU"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308</TotalTime>
  <Words>339</Words>
  <Application>Microsoft Office PowerPoint</Application>
  <PresentationFormat>Экран (4:3)</PresentationFormat>
  <Paragraphs>128</Paragraphs>
  <Slides>28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28</vt:i4>
      </vt:variant>
    </vt:vector>
  </HeadingPairs>
  <TitlesOfParts>
    <vt:vector size="29" baseType="lpstr">
      <vt:lpstr>Тема Office</vt:lpstr>
      <vt:lpstr>Педагогическая диагностика в ДОУ</vt:lpstr>
      <vt:lpstr>Как и зачем проводить педагогическую диагностику по ФОП ДО? </vt:lpstr>
      <vt:lpstr>ОБОСНОВАНИЕ </vt:lpstr>
      <vt:lpstr>Цели и задачи </vt:lpstr>
      <vt:lpstr>Диагностика должна быть направлена на изучение деятельностных умений ребенка, его интересов, предпочтений, способов взаимодействия со взрослыми и сверстниками (п. 16.1 ФОП ДО). Она позволяет выявлять особенности и динамику развития ребенка. </vt:lpstr>
      <vt:lpstr>Целевые ориентиры не оценивают и не используют, чтобы формально сравнивать с реальными достижениями детей </vt:lpstr>
      <vt:lpstr>Кто проводит диагностику? </vt:lpstr>
      <vt:lpstr>Для чего проводить диагностику?</vt:lpstr>
      <vt:lpstr>Когда проводить</vt:lpstr>
      <vt:lpstr>Этапы педагогической диагностики</vt:lpstr>
      <vt:lpstr>Наблюдение</vt:lpstr>
      <vt:lpstr> Наблюдение — гибкий метод диагностики. Оно позволяет: </vt:lpstr>
      <vt:lpstr>Факторы, влияющие на результаты наблюдения</vt:lpstr>
      <vt:lpstr>Результаты наблюдения</vt:lpstr>
      <vt:lpstr>Слайд 15</vt:lpstr>
      <vt:lpstr>Свободные беседы</vt:lpstr>
      <vt:lpstr>Вопросы к беседе педагог готовит заранее, продумывая их количество, виды, формулировки.  Также к беседе может понадобиться наглядный материал:  - картины,  - картинки,  - игрушки.  </vt:lpstr>
      <vt:lpstr>Вопросы диагностической беседы </vt:lpstr>
      <vt:lpstr>ВНИМАНИЕ!!! не использовать в беседе с детьми вопросы, которые предполагают ответы «да» или «нет».  Такие вопросы являются малоинформативными. </vt:lpstr>
      <vt:lpstr>При анализе ответов ребенка педагог должен учитывать не только объем информации и отношение ребенка к явлениям и объектам, о которых он рассуждает.   Важно, как ребенок рассуждает, обоснованность его суждений о предмете или явлении. </vt:lpstr>
      <vt:lpstr> Анализ результатов детской деятельности </vt:lpstr>
      <vt:lpstr>Диагностические ситуации </vt:lpstr>
      <vt:lpstr>Дополнительные методики</vt:lpstr>
      <vt:lpstr>  Готовые карты развития детей, которые можно использовать при проведении педагогической диагностики </vt:lpstr>
      <vt:lpstr>Как использовать результаты </vt:lpstr>
      <vt:lpstr> Карты диагностики не подлежат контролю </vt:lpstr>
      <vt:lpstr> Итоги проведения педагогической диагностики подводит старший воспитатель. Педагоги готовят отчет о результатах педдиагностики и представляют его старшему воспитателю. Старший воспитатель на основе выводов педагогов составляет аналитическую справку в конце учебного года. В ней специалист указывает причины недостаточно высокого уровня освоения программного материала по образовательным областям.    Также на основе полученных результатов старший воспитатель дает рекомендации по совершенствованию образовательного процесса на новый учебный год. Аналитическую справку по результатам диагностики индивидуального развития дошкольников старший воспитатель зачитывает на педагогическом совете. </vt:lpstr>
      <vt:lpstr>СПАСИБО ЗА ВНИМАНИЕ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Педагогическая диагностика в ДОУ</dc:title>
  <dc:creator>user</dc:creator>
  <cp:lastModifiedBy>user</cp:lastModifiedBy>
  <cp:revision>31</cp:revision>
  <dcterms:created xsi:type="dcterms:W3CDTF">2024-10-11T10:00:20Z</dcterms:created>
  <dcterms:modified xsi:type="dcterms:W3CDTF">2024-10-18T09:18:54Z</dcterms:modified>
</cp:coreProperties>
</file>